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7"/>
  </p:notesMasterIdLst>
  <p:handoutMasterIdLst>
    <p:handoutMasterId r:id="rId98"/>
  </p:handoutMasterIdLst>
  <p:sldIdLst>
    <p:sldId id="256" r:id="rId2"/>
    <p:sldId id="843" r:id="rId3"/>
    <p:sldId id="850" r:id="rId4"/>
    <p:sldId id="844" r:id="rId5"/>
    <p:sldId id="963" r:id="rId6"/>
    <p:sldId id="968" r:id="rId7"/>
    <p:sldId id="851" r:id="rId8"/>
    <p:sldId id="871" r:id="rId9"/>
    <p:sldId id="872" r:id="rId10"/>
    <p:sldId id="873" r:id="rId11"/>
    <p:sldId id="965" r:id="rId12"/>
    <p:sldId id="886" r:id="rId13"/>
    <p:sldId id="845" r:id="rId14"/>
    <p:sldId id="874" r:id="rId15"/>
    <p:sldId id="960" r:id="rId16"/>
    <p:sldId id="953" r:id="rId17"/>
    <p:sldId id="952" r:id="rId18"/>
    <p:sldId id="961" r:id="rId19"/>
    <p:sldId id="852" r:id="rId20"/>
    <p:sldId id="888" r:id="rId21"/>
    <p:sldId id="853" r:id="rId22"/>
    <p:sldId id="854" r:id="rId23"/>
    <p:sldId id="892" r:id="rId24"/>
    <p:sldId id="893" r:id="rId25"/>
    <p:sldId id="894" r:id="rId26"/>
    <p:sldId id="897" r:id="rId27"/>
    <p:sldId id="895" r:id="rId28"/>
    <p:sldId id="898" r:id="rId29"/>
    <p:sldId id="896" r:id="rId30"/>
    <p:sldId id="899" r:id="rId31"/>
    <p:sldId id="900" r:id="rId32"/>
    <p:sldId id="901" r:id="rId33"/>
    <p:sldId id="902" r:id="rId34"/>
    <p:sldId id="903" r:id="rId35"/>
    <p:sldId id="891" r:id="rId36"/>
    <p:sldId id="855" r:id="rId37"/>
    <p:sldId id="904" r:id="rId38"/>
    <p:sldId id="856" r:id="rId39"/>
    <p:sldId id="905" r:id="rId40"/>
    <p:sldId id="908" r:id="rId41"/>
    <p:sldId id="909" r:id="rId42"/>
    <p:sldId id="911" r:id="rId43"/>
    <p:sldId id="912" r:id="rId44"/>
    <p:sldId id="913" r:id="rId45"/>
    <p:sldId id="857" r:id="rId46"/>
    <p:sldId id="914" r:id="rId47"/>
    <p:sldId id="858" r:id="rId48"/>
    <p:sldId id="859" r:id="rId49"/>
    <p:sldId id="860" r:id="rId50"/>
    <p:sldId id="915" r:id="rId51"/>
    <p:sldId id="954" r:id="rId52"/>
    <p:sldId id="917" r:id="rId53"/>
    <p:sldId id="918" r:id="rId54"/>
    <p:sldId id="919" r:id="rId55"/>
    <p:sldId id="920" r:id="rId56"/>
    <p:sldId id="921" r:id="rId57"/>
    <p:sldId id="861" r:id="rId58"/>
    <p:sldId id="922" r:id="rId59"/>
    <p:sldId id="923" r:id="rId60"/>
    <p:sldId id="862" r:id="rId61"/>
    <p:sldId id="924" r:id="rId62"/>
    <p:sldId id="925" r:id="rId63"/>
    <p:sldId id="926" r:id="rId64"/>
    <p:sldId id="927" r:id="rId65"/>
    <p:sldId id="928" r:id="rId66"/>
    <p:sldId id="929" r:id="rId67"/>
    <p:sldId id="966" r:id="rId68"/>
    <p:sldId id="956" r:id="rId69"/>
    <p:sldId id="955" r:id="rId70"/>
    <p:sldId id="863" r:id="rId71"/>
    <p:sldId id="931" r:id="rId72"/>
    <p:sldId id="930" r:id="rId73"/>
    <p:sldId id="932" r:id="rId74"/>
    <p:sldId id="933" r:id="rId75"/>
    <p:sldId id="937" r:id="rId76"/>
    <p:sldId id="938" r:id="rId77"/>
    <p:sldId id="939" r:id="rId78"/>
    <p:sldId id="940" r:id="rId79"/>
    <p:sldId id="941" r:id="rId80"/>
    <p:sldId id="970" r:id="rId81"/>
    <p:sldId id="864" r:id="rId82"/>
    <p:sldId id="957" r:id="rId83"/>
    <p:sldId id="958" r:id="rId84"/>
    <p:sldId id="959" r:id="rId85"/>
    <p:sldId id="967" r:id="rId86"/>
    <p:sldId id="866" r:id="rId87"/>
    <p:sldId id="942" r:id="rId88"/>
    <p:sldId id="969" r:id="rId89"/>
    <p:sldId id="943" r:id="rId90"/>
    <p:sldId id="945" r:id="rId91"/>
    <p:sldId id="944" r:id="rId92"/>
    <p:sldId id="946" r:id="rId93"/>
    <p:sldId id="962" r:id="rId94"/>
    <p:sldId id="949" r:id="rId95"/>
    <p:sldId id="950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CD5B5"/>
    <a:srgbClr val="0000FF"/>
    <a:srgbClr val="F2F2F2"/>
    <a:srgbClr val="3366FF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0" autoAdjust="0"/>
    <p:restoredTop sz="80524" autoAdjust="0"/>
  </p:normalViewPr>
  <p:slideViewPr>
    <p:cSldViewPr snapToGrid="0" snapToObjects="1">
      <p:cViewPr varScale="1">
        <p:scale>
          <a:sx n="78" d="100"/>
          <a:sy n="78" d="100"/>
        </p:scale>
        <p:origin x="-9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11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8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 smtClean="0"/>
              <a:t>xxd</a:t>
            </a:r>
            <a:r>
              <a:rPr kumimoji="1" lang="en-US" altLang="zh-CN" dirty="0" smtClean="0"/>
              <a:t> -b 01-example1.c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0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 smtClean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 smtClean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314790" y="5691884"/>
            <a:ext cx="485015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 smtClean="0"/>
              <a:t>Slides are based on Tiger Wang’s class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Least significant bit </a:t>
            </a:r>
            <a:r>
              <a:rPr kumimoji="1" lang="en-US" altLang="zh-CN" smtClean="0">
                <a:latin typeface="Arial"/>
                <a:cs typeface="Arial"/>
              </a:rPr>
              <a:t>(LSB)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The bit position has the least value</a:t>
            </a:r>
            <a:endParaRPr kumimoji="1" lang="en-US" altLang="zh-CN" sz="3200" dirty="0">
              <a:latin typeface="Verdana"/>
              <a:cs typeface="Verdana"/>
            </a:endParaRPr>
          </a:p>
          <a:p>
            <a:pPr lvl="1"/>
            <a:r>
              <a:rPr kumimoji="1" lang="en-US" altLang="zh-CN" sz="2800" dirty="0" smtClean="0">
                <a:solidFill>
                  <a:prstClr val="black"/>
                </a:solidFill>
                <a:latin typeface="Verdana"/>
                <a:cs typeface="Verdana"/>
              </a:rPr>
              <a:t>The rightmost bit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altLang="zh-CN" dirty="0" smtClean="0">
                <a:latin typeface="Consolas"/>
                <a:cs typeface="Consolas"/>
              </a:rPr>
              <a:t>101</a:t>
            </a:r>
            <a:r>
              <a:rPr lang="en-US" altLang="zh-CN" dirty="0" smtClean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latin typeface="Consolas"/>
                <a:cs typeface="Consolas"/>
              </a:rPr>
              <a:t>1101101</a:t>
            </a:r>
            <a:r>
              <a:rPr lang="en-US" altLang="zh-CN" dirty="0" smtClean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  <a:endParaRPr lang="en-US" altLang="zh-CN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8200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499958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Consolas"/>
                <a:cs typeface="Consolas"/>
              </a:rPr>
              <a:t>Bits</a:t>
            </a:r>
            <a:r>
              <a:rPr lang="en-US" altLang="zh-CN" sz="3200" dirty="0">
                <a:latin typeface="Consolas"/>
                <a:cs typeface="Consolas"/>
              </a:rPr>
              <a:t>	</a:t>
            </a:r>
            <a:r>
              <a:rPr lang="en-US" altLang="zh-CN" sz="3200" dirty="0" smtClean="0">
                <a:latin typeface="Consolas"/>
                <a:cs typeface="Consolas"/>
              </a:rPr>
              <a:t>   0110</a:t>
            </a:r>
            <a:endParaRPr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Consolas"/>
                <a:cs typeface="Consolas"/>
              </a:rPr>
              <a:t>Value   </a:t>
            </a:r>
            <a:r>
              <a:rPr lang="en-US" altLang="zh-CN" sz="3200" dirty="0">
                <a:latin typeface="Consolas"/>
                <a:cs typeface="Consolas"/>
              </a:rPr>
              <a:t>0*</a:t>
            </a:r>
            <a:r>
              <a:rPr lang="en-US" altLang="zh-CN" sz="3200" dirty="0" smtClean="0">
                <a:latin typeface="Consolas"/>
                <a:cs typeface="Consolas"/>
              </a:rPr>
              <a:t>2</a:t>
            </a:r>
            <a:r>
              <a:rPr lang="en-US" altLang="zh-CN" sz="3200" baseline="30000" dirty="0">
                <a:latin typeface="Consolas"/>
                <a:cs typeface="Consolas"/>
              </a:rPr>
              <a:t>3</a:t>
            </a:r>
            <a:r>
              <a:rPr lang="en-US" altLang="zh-CN" sz="3200" baseline="30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+</a:t>
            </a:r>
            <a:r>
              <a:rPr lang="en-US" altLang="zh-CN" sz="3200" baseline="30000" dirty="0" smtClean="0">
                <a:latin typeface="Consolas"/>
                <a:cs typeface="Consolas"/>
              </a:rPr>
              <a:t> </a:t>
            </a:r>
            <a:r>
              <a:rPr lang="en-US" altLang="zh-CN" sz="3200" dirty="0">
                <a:latin typeface="Consolas"/>
                <a:cs typeface="Consolas"/>
              </a:rPr>
              <a:t>1</a:t>
            </a:r>
            <a:r>
              <a:rPr lang="en-US" altLang="zh-CN" sz="3200" dirty="0" smtClean="0">
                <a:latin typeface="Consolas"/>
                <a:cs typeface="Consolas"/>
              </a:rPr>
              <a:t>*2</a:t>
            </a:r>
            <a:r>
              <a:rPr lang="en-US" altLang="zh-CN" sz="3200" baseline="30000" dirty="0" smtClean="0">
                <a:latin typeface="Consolas"/>
                <a:cs typeface="Consolas"/>
              </a:rPr>
              <a:t>2 </a:t>
            </a:r>
            <a:r>
              <a:rPr lang="en-US" altLang="zh-CN" sz="3200" dirty="0" smtClean="0">
                <a:latin typeface="Consolas"/>
                <a:cs typeface="Consolas"/>
              </a:rPr>
              <a:t>+ 1</a:t>
            </a:r>
            <a:r>
              <a:rPr lang="en-US" altLang="zh-CN" sz="3200" dirty="0">
                <a:latin typeface="Consolas"/>
                <a:cs typeface="Consolas"/>
              </a:rPr>
              <a:t>*</a:t>
            </a:r>
            <a:r>
              <a:rPr lang="en-US" altLang="zh-CN" sz="3200" dirty="0" smtClean="0">
                <a:latin typeface="Consolas"/>
                <a:cs typeface="Consolas"/>
              </a:rPr>
              <a:t>2</a:t>
            </a:r>
            <a:r>
              <a:rPr lang="en-US" altLang="zh-CN" sz="3200" baseline="30000" dirty="0" smtClean="0">
                <a:latin typeface="Consolas"/>
                <a:cs typeface="Consolas"/>
              </a:rPr>
              <a:t>1 </a:t>
            </a:r>
            <a:r>
              <a:rPr lang="en-US" altLang="zh-CN" sz="3200" dirty="0" smtClean="0">
                <a:latin typeface="Consolas"/>
                <a:cs typeface="Consolas"/>
              </a:rPr>
              <a:t>+ 0</a:t>
            </a:r>
            <a:r>
              <a:rPr lang="en-US" altLang="zh-CN" sz="3200" dirty="0">
                <a:latin typeface="Consolas"/>
                <a:cs typeface="Consolas"/>
              </a:rPr>
              <a:t>*2</a:t>
            </a:r>
            <a:r>
              <a:rPr lang="en-US" altLang="zh-CN" sz="3200" baseline="30000" dirty="0">
                <a:latin typeface="Consolas"/>
                <a:cs typeface="Consolas"/>
              </a:rPr>
              <a:t>0 </a:t>
            </a:r>
            <a:r>
              <a:rPr lang="en-US" altLang="zh-CN" sz="3200" dirty="0">
                <a:latin typeface="Consolas"/>
                <a:cs typeface="Consolas"/>
              </a:rPr>
              <a:t>= </a:t>
            </a:r>
            <a:r>
              <a:rPr lang="en-US" altLang="zh-CN" sz="3200" dirty="0" smtClean="0">
                <a:latin typeface="Consolas"/>
                <a:cs typeface="Consolas"/>
              </a:rPr>
              <a:t>6</a:t>
            </a:r>
            <a:endParaRPr lang="en-US" altLang="zh-CN" sz="3200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Bits	   </a:t>
            </a:r>
            <a:r>
              <a:rPr lang="en-US" altLang="zh-CN" sz="3200" dirty="0" smtClean="0">
                <a:latin typeface="Consolas"/>
                <a:cs typeface="Consolas"/>
              </a:rPr>
              <a:t>1110</a:t>
            </a:r>
            <a:endParaRPr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Consolas"/>
                <a:cs typeface="Consolas"/>
              </a:rPr>
              <a:t>Value  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4926" y="4837407"/>
            <a:ext cx="52235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Consolas"/>
                <a:cs typeface="Consolas"/>
              </a:rPr>
              <a:t>1</a:t>
            </a:r>
            <a:r>
              <a:rPr lang="en-US" altLang="zh-CN" sz="3200" dirty="0">
                <a:latin typeface="Consolas"/>
                <a:cs typeface="Consolas"/>
              </a:rPr>
              <a:t>*2</a:t>
            </a:r>
            <a:r>
              <a:rPr lang="en-US" altLang="zh-CN" sz="3200" baseline="30000" dirty="0">
                <a:latin typeface="Consolas"/>
                <a:cs typeface="Consolas"/>
              </a:rPr>
              <a:t>3</a:t>
            </a:r>
            <a:r>
              <a:rPr lang="en-US" altLang="zh-CN" sz="3200" dirty="0" smtClean="0">
                <a:latin typeface="Consolas"/>
                <a:cs typeface="Consolas"/>
              </a:rPr>
              <a:t>+1*</a:t>
            </a:r>
            <a:r>
              <a:rPr lang="en-US" altLang="zh-CN" sz="3200" dirty="0">
                <a:latin typeface="Consolas"/>
                <a:cs typeface="Consolas"/>
              </a:rPr>
              <a:t>2</a:t>
            </a:r>
            <a:r>
              <a:rPr lang="en-US" altLang="zh-CN" sz="3200" baseline="30000" dirty="0">
                <a:latin typeface="Consolas"/>
                <a:cs typeface="Consolas"/>
              </a:rPr>
              <a:t>2</a:t>
            </a:r>
            <a:r>
              <a:rPr lang="en-US" altLang="zh-CN" sz="3200" dirty="0" smtClean="0">
                <a:latin typeface="Consolas"/>
                <a:cs typeface="Consolas"/>
              </a:rPr>
              <a:t>+1*</a:t>
            </a:r>
            <a:r>
              <a:rPr lang="en-US" altLang="zh-CN" sz="3200" dirty="0">
                <a:latin typeface="Consolas"/>
                <a:cs typeface="Consolas"/>
              </a:rPr>
              <a:t>2</a:t>
            </a:r>
            <a:r>
              <a:rPr lang="en-US" altLang="zh-CN" sz="3200" baseline="30000" dirty="0">
                <a:latin typeface="Consolas"/>
                <a:cs typeface="Consolas"/>
              </a:rPr>
              <a:t>1</a:t>
            </a:r>
            <a:r>
              <a:rPr lang="en-US" altLang="zh-CN" sz="3200" dirty="0">
                <a:latin typeface="Consolas"/>
                <a:cs typeface="Consolas"/>
              </a:rPr>
              <a:t>+0*2</a:t>
            </a:r>
            <a:r>
              <a:rPr lang="en-US" altLang="zh-CN" sz="3200" baseline="30000" dirty="0">
                <a:latin typeface="Consolas"/>
                <a:cs typeface="Consolas"/>
              </a:rPr>
              <a:t>0 </a:t>
            </a:r>
            <a:r>
              <a:rPr lang="en-US" altLang="zh-CN" sz="3200" dirty="0">
                <a:latin typeface="Consolas"/>
                <a:cs typeface="Consolas"/>
              </a:rPr>
              <a:t>= </a:t>
            </a:r>
            <a:r>
              <a:rPr lang="en-US" altLang="zh-CN" sz="3200" dirty="0" smtClean="0">
                <a:latin typeface="Consolas"/>
                <a:cs typeface="Consolas"/>
              </a:rPr>
              <a:t>14</a:t>
            </a:r>
            <a:endParaRPr lang="en-US" altLang="zh-CN" sz="3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7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2523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>
                <a:latin typeface="Verdana"/>
                <a:cs typeface="Verdana"/>
              </a:rPr>
              <a:t>Byte: Basic unit of computation and storage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>
                <a:latin typeface="Verdana"/>
                <a:cs typeface="Verdana"/>
              </a:rPr>
              <a:t>The term is coined by </a:t>
            </a:r>
            <a:r>
              <a:rPr lang="en-US" altLang="zh-CN" dirty="0" smtClean="0">
                <a:latin typeface="Verdana"/>
                <a:cs typeface="Verdana"/>
              </a:rPr>
              <a:t>Dr</a:t>
            </a:r>
            <a:r>
              <a:rPr lang="en-US" altLang="zh-CN" dirty="0">
                <a:latin typeface="Verdana"/>
                <a:cs typeface="Verdana"/>
              </a:rPr>
              <a:t>. Werner Buchholz </a:t>
            </a:r>
            <a:r>
              <a:rPr lang="en-US" altLang="zh-CN" dirty="0" smtClean="0">
                <a:latin typeface="Verdana"/>
                <a:cs typeface="Verdana"/>
              </a:rPr>
              <a:t>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>
                <a:latin typeface="Verdana"/>
                <a:cs typeface="Verdana"/>
              </a:rPr>
              <a:t>Byte </a:t>
            </a:r>
            <a:r>
              <a:rPr lang="en-US" altLang="zh-CN" dirty="0" smtClean="0">
                <a:latin typeface="Verdana"/>
                <a:cs typeface="Verdana"/>
              </a:rPr>
              <a:t>sizes from 1 bit to 48 bits have been used in the history</a:t>
            </a:r>
          </a:p>
          <a:p>
            <a:pPr lvl="1">
              <a:lnSpc>
                <a:spcPct val="120000"/>
              </a:lnSpc>
            </a:pPr>
            <a:endParaRPr lang="en-US" altLang="zh-CN" dirty="0" smtClean="0">
              <a:latin typeface="Verdana"/>
              <a:cs typeface="Verdana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 smtClean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919" y="3553067"/>
            <a:ext cx="1520069" cy="17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Byte</a:t>
            </a:r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1713291" y="2008244"/>
            <a:ext cx="946763" cy="2983688"/>
            <a:chOff x="1052545" y="1449118"/>
            <a:chExt cx="946763" cy="2983688"/>
          </a:xfrm>
        </p:grpSpPr>
        <p:sp>
          <p:nvSpPr>
            <p:cNvPr id="28" name="矩形 27"/>
            <p:cNvSpPr/>
            <p:nvPr/>
          </p:nvSpPr>
          <p:spPr>
            <a:xfrm>
              <a:off x="1052545" y="4059373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0100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52545" y="3685940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1111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2545" y="3315150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0000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52545" y="2941717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1000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52545" y="2566774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1010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52545" y="2193341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0011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2545" y="1822551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1101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52545" y="1449118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1010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610322" y="5148433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grpSp>
        <p:nvGrpSpPr>
          <p:cNvPr id="37" name="组 36"/>
          <p:cNvGrpSpPr/>
          <p:nvPr/>
        </p:nvGrpSpPr>
        <p:grpSpPr>
          <a:xfrm>
            <a:off x="4243955" y="2170755"/>
            <a:ext cx="2146574" cy="1117656"/>
            <a:chOff x="4589993" y="1417638"/>
            <a:chExt cx="2146574" cy="1117656"/>
          </a:xfrm>
        </p:grpSpPr>
        <p:sp>
          <p:nvSpPr>
            <p:cNvPr id="38" name="矩形 37"/>
            <p:cNvSpPr/>
            <p:nvPr/>
          </p:nvSpPr>
          <p:spPr>
            <a:xfrm>
              <a:off x="4589993" y="1417638"/>
              <a:ext cx="2146574" cy="11176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286107" y="1417638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Arithmetic Logic Unit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41" name="直线箭头连接符 40"/>
          <p:cNvCxnSpPr/>
          <p:nvPr/>
        </p:nvCxnSpPr>
        <p:spPr>
          <a:xfrm>
            <a:off x="2830302" y="2931336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987391" y="3064751"/>
            <a:ext cx="836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0011</a:t>
            </a:r>
            <a:endParaRPr lang="zh-CN" altLang="en-US" sz="2000" dirty="0"/>
          </a:p>
        </p:txBody>
      </p:sp>
      <p:sp>
        <p:nvSpPr>
          <p:cNvPr id="44" name="矩形 43"/>
          <p:cNvSpPr/>
          <p:nvPr/>
        </p:nvSpPr>
        <p:spPr>
          <a:xfrm>
            <a:off x="3333122" y="4071035"/>
            <a:ext cx="5040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latin typeface="Verdana"/>
                <a:cs typeface="Verdana"/>
              </a:rPr>
              <a:t>Memory is </a:t>
            </a:r>
            <a:r>
              <a:rPr kumimoji="1" lang="en-US" altLang="zh-CN" sz="2400" dirty="0">
                <a:latin typeface="Verdana"/>
                <a:cs typeface="Verdana"/>
              </a:rPr>
              <a:t>a continuous </a:t>
            </a:r>
            <a:r>
              <a:rPr kumimoji="1" lang="en-US" altLang="zh-CN" sz="2400" dirty="0" smtClean="0">
                <a:latin typeface="Verdana"/>
                <a:cs typeface="Verdana"/>
              </a:rPr>
              <a:t>array. </a:t>
            </a:r>
          </a:p>
          <a:p>
            <a:r>
              <a:rPr kumimoji="1" lang="en-US" altLang="zh-CN" sz="2400" dirty="0" smtClean="0">
                <a:latin typeface="Verdana"/>
                <a:cs typeface="Verdana"/>
              </a:rPr>
              <a:t>Each unit is a byte</a:t>
            </a:r>
            <a:r>
              <a:rPr kumimoji="1" lang="en-US" altLang="zh-CN" sz="2400" dirty="0" smtClean="0">
                <a:latin typeface="Verdana"/>
                <a:cs typeface="Verdana"/>
              </a:rPr>
              <a:t>.</a:t>
            </a:r>
            <a:endParaRPr lang="en-US" altLang="zh-CN" sz="2400" dirty="0" smtClean="0">
              <a:latin typeface="Verdana"/>
              <a:cs typeface="Verdana"/>
            </a:endParaRPr>
          </a:p>
        </p:txBody>
      </p:sp>
      <p:sp>
        <p:nvSpPr>
          <p:cNvPr id="24" name="矩形 43"/>
          <p:cNvSpPr/>
          <p:nvPr/>
        </p:nvSpPr>
        <p:spPr>
          <a:xfrm>
            <a:off x="3333122" y="5133044"/>
            <a:ext cx="5418821" cy="1200328"/>
          </a:xfrm>
          <a:prstGeom prst="rect">
            <a:avLst/>
          </a:prstGeom>
          <a:solidFill>
            <a:srgbClr val="DCE6F2"/>
          </a:solidFill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latin typeface="Verdana"/>
                <a:cs typeface="Verdana"/>
              </a:rPr>
              <a:t>1 Byte is the smallest information </a:t>
            </a:r>
          </a:p>
          <a:p>
            <a:r>
              <a:rPr kumimoji="1" lang="en-US" altLang="zh-CN" sz="2400" dirty="0" smtClean="0">
                <a:latin typeface="Verdana"/>
                <a:cs typeface="Verdana"/>
              </a:rPr>
              <a:t>CPU </a:t>
            </a:r>
            <a:r>
              <a:rPr kumimoji="1" lang="en-US" altLang="zh-CN" sz="2400" dirty="0" smtClean="0">
                <a:latin typeface="Verdana"/>
                <a:cs typeface="Verdana"/>
              </a:rPr>
              <a:t>can fetch from memory </a:t>
            </a:r>
          </a:p>
          <a:p>
            <a:r>
              <a:rPr kumimoji="1" lang="en-US" altLang="zh-CN" sz="2400" dirty="0">
                <a:latin typeface="Verdana"/>
                <a:cs typeface="Verdana"/>
              </a:rPr>
              <a:t>(</a:t>
            </a:r>
            <a:r>
              <a:rPr kumimoji="1" lang="en-US" altLang="zh-CN" sz="2400" dirty="0" smtClean="0">
                <a:latin typeface="Verdana"/>
                <a:cs typeface="Verdana"/>
              </a:rPr>
              <a:t>One cannot fetch just 1 bit)</a:t>
            </a:r>
            <a:endParaRPr lang="en-US" altLang="zh-CN" sz="2400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Byte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8 bits chunk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lnSpc>
                <a:spcPct val="120000"/>
              </a:lnSpc>
              <a:buNone/>
            </a:pPr>
            <a:endParaRPr lang="en-US" altLang="zh-CN" dirty="0" smtClean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3" y="1956039"/>
            <a:ext cx="1464413" cy="19549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4836" y="4091036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</a:t>
            </a:r>
            <a:r>
              <a:rPr lang="en-US" altLang="zh-CN" sz="2000" dirty="0" smtClean="0">
                <a:latin typeface="Arial"/>
                <a:cs typeface="Arial"/>
              </a:rPr>
              <a:t>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8796" y="4723542"/>
            <a:ext cx="146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28392" y="2562990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833" y="2379917"/>
            <a:ext cx="2364109" cy="97184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76578" y="4038224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53691" y="4705370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6135888" y="2562990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09" y="2036133"/>
            <a:ext cx="1895715" cy="160239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55521" y="4039416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29234" y="4723542"/>
            <a:ext cx="143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69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mental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5354474" y="2756971"/>
            <a:ext cx="2146574" cy="1117656"/>
            <a:chOff x="4589993" y="1417638"/>
            <a:chExt cx="2146574" cy="1117656"/>
          </a:xfrm>
        </p:grpSpPr>
        <p:sp>
          <p:nvSpPr>
            <p:cNvPr id="22" name="矩形 21"/>
            <p:cNvSpPr/>
            <p:nvPr/>
          </p:nvSpPr>
          <p:spPr>
            <a:xfrm>
              <a:off x="4589993" y="1417638"/>
              <a:ext cx="2146574" cy="11176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417638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Arithmetic Logic Unit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940821" y="2943231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876805" y="3053416"/>
            <a:ext cx="1359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i="1" dirty="0" smtClean="0">
                <a:latin typeface="Arial"/>
                <a:cs typeface="Arial"/>
              </a:rPr>
              <a:t>10101110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82923" y="5179789"/>
            <a:ext cx="3435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Verdana"/>
                <a:cs typeface="Verdana"/>
              </a:rPr>
              <a:t>Each byte has 8 bits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819074" y="2737731"/>
            <a:ext cx="1951499" cy="2384595"/>
            <a:chOff x="1819074" y="2932245"/>
            <a:chExt cx="1951499" cy="2384595"/>
          </a:xfrm>
        </p:grpSpPr>
        <p:sp>
          <p:nvSpPr>
            <p:cNvPr id="16" name="矩形 15"/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 smtClean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58086" y="2275400"/>
            <a:ext cx="12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addresses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28735" y="2713453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lang="zh-CN" altLang="en-US" baseline="-25000" dirty="0"/>
          </a:p>
        </p:txBody>
      </p:sp>
      <p:sp>
        <p:nvSpPr>
          <p:cNvPr id="30" name="矩形 29"/>
          <p:cNvSpPr/>
          <p:nvPr/>
        </p:nvSpPr>
        <p:spPr>
          <a:xfrm>
            <a:off x="1022690" y="3115065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 smtClean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lang="zh-CN" altLang="en-US" baseline="-25000" dirty="0"/>
          </a:p>
        </p:txBody>
      </p:sp>
      <p:sp>
        <p:nvSpPr>
          <p:cNvPr id="31" name="矩形 30"/>
          <p:cNvSpPr/>
          <p:nvPr/>
        </p:nvSpPr>
        <p:spPr>
          <a:xfrm>
            <a:off x="1023541" y="3476251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 smtClean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lang="zh-CN" altLang="en-US" baseline="-25000" dirty="0"/>
          </a:p>
        </p:txBody>
      </p:sp>
      <p:sp>
        <p:nvSpPr>
          <p:cNvPr id="32" name="矩形 31"/>
          <p:cNvSpPr/>
          <p:nvPr/>
        </p:nvSpPr>
        <p:spPr>
          <a:xfrm>
            <a:off x="1017496" y="3877863"/>
            <a:ext cx="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zh-CN" altLang="zh-CN" baseline="-250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lang="zh-CN" altLang="en-US" baseline="-25000" dirty="0"/>
          </a:p>
        </p:txBody>
      </p:sp>
      <p:cxnSp>
        <p:nvCxnSpPr>
          <p:cNvPr id="33" name="直线箭头连接符 32"/>
          <p:cNvCxnSpPr>
            <a:stCxn id="22" idx="0"/>
            <a:endCxn id="19" idx="0"/>
          </p:cNvCxnSpPr>
          <p:nvPr/>
        </p:nvCxnSpPr>
        <p:spPr>
          <a:xfrm rot="16200000" flipV="1">
            <a:off x="4601673" y="930882"/>
            <a:ext cx="19240" cy="3632937"/>
          </a:xfrm>
          <a:prstGeom prst="bentConnector3">
            <a:avLst>
              <a:gd name="adj1" fmla="val 222270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170601" y="2342757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lang="zh-CN" altLang="en-US" baseline="-25000" dirty="0"/>
          </a:p>
        </p:txBody>
      </p:sp>
      <p:cxnSp>
        <p:nvCxnSpPr>
          <p:cNvPr id="35" name="直线箭头连接符 34"/>
          <p:cNvCxnSpPr/>
          <p:nvPr/>
        </p:nvCxnSpPr>
        <p:spPr>
          <a:xfrm flipV="1">
            <a:off x="857272" y="2745932"/>
            <a:ext cx="0" cy="1890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6200000">
            <a:off x="-210634" y="3523802"/>
            <a:ext cx="1474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Verdana"/>
                <a:cs typeface="Verdana"/>
              </a:rPr>
              <a:t>addresses</a:t>
            </a:r>
          </a:p>
        </p:txBody>
      </p:sp>
    </p:spTree>
    <p:extLst>
      <p:ext uri="{BB962C8B-B14F-4D97-AF65-F5344CB8AC3E}">
        <p14:creationId xmlns:p14="http://schemas.microsoft.com/office/powerpoint/2010/main" val="62046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 of Single 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Maximum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Minimum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2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 of Single 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Maximum</a:t>
            </a:r>
          </a:p>
          <a:p>
            <a:pPr lvl="1"/>
            <a:r>
              <a:rPr kumimoji="1" lang="en-US" altLang="zh-CN" dirty="0" smtClean="0"/>
              <a:t>11111111</a:t>
            </a:r>
            <a:r>
              <a:rPr kumimoji="1" lang="en-US" altLang="zh-CN" baseline="-25000" dirty="0" smtClean="0"/>
              <a:t>2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255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Minimum</a:t>
            </a:r>
          </a:p>
        </p:txBody>
      </p:sp>
    </p:spTree>
    <p:extLst>
      <p:ext uri="{BB962C8B-B14F-4D97-AF65-F5344CB8AC3E}">
        <p14:creationId xmlns:p14="http://schemas.microsoft.com/office/powerpoint/2010/main" val="238683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 of Single 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Maximum</a:t>
            </a:r>
          </a:p>
          <a:p>
            <a:pPr lvl="1"/>
            <a:r>
              <a:rPr kumimoji="1" lang="en-US" altLang="zh-CN" dirty="0" smtClean="0"/>
              <a:t>11111111</a:t>
            </a:r>
            <a:r>
              <a:rPr kumimoji="1" lang="en-US" altLang="zh-CN" baseline="-25000" dirty="0" smtClean="0"/>
              <a:t>2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255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Minimum</a:t>
            </a:r>
          </a:p>
          <a:p>
            <a:pPr lvl="1"/>
            <a:r>
              <a:rPr kumimoji="1" lang="en-US" altLang="zh-CN" dirty="0" smtClean="0"/>
              <a:t>00000000</a:t>
            </a:r>
            <a:r>
              <a:rPr kumimoji="1" lang="en-US" altLang="zh-CN" baseline="-25000" dirty="0" smtClean="0"/>
              <a:t>2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0</a:t>
            </a:r>
            <a:endParaRPr kumimoji="1"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97411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Describing a bit pattern </a:t>
            </a:r>
            <a:r>
              <a:rPr kumimoji="1" lang="mr-IN" altLang="zh-CN" sz="3200" dirty="0" smtClean="0"/>
              <a:t>–</a:t>
            </a:r>
            <a:r>
              <a:rPr kumimoji="1" lang="en-US" altLang="zh-CN" sz="3200" dirty="0" smtClean="0"/>
              <a:t> intuitive way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How to make a bit pattern human readable?</a:t>
            </a:r>
          </a:p>
          <a:p>
            <a:pPr lvl="1"/>
            <a:r>
              <a:rPr kumimoji="1" lang="en-US" altLang="zh-CN" dirty="0" smtClean="0"/>
              <a:t>Use base-2 notation?</a:t>
            </a:r>
            <a:endParaRPr kumimoji="1" lang="en-US" altLang="zh-CN" dirty="0" smtClean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527639" y="2948005"/>
            <a:ext cx="6341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10101110 11001010 00001110 00011010</a:t>
            </a:r>
            <a:endParaRPr lang="zh-CN" altLang="en-US" sz="2000" b="1" dirty="0"/>
          </a:p>
        </p:txBody>
      </p:sp>
      <p:sp>
        <p:nvSpPr>
          <p:cNvPr id="5" name="左大括号 4"/>
          <p:cNvSpPr/>
          <p:nvPr/>
        </p:nvSpPr>
        <p:spPr>
          <a:xfrm rot="5400000" flipH="1">
            <a:off x="3994675" y="751803"/>
            <a:ext cx="138377" cy="5290723"/>
          </a:xfrm>
          <a:prstGeom prst="leftBrace">
            <a:avLst>
              <a:gd name="adj1" fmla="val 8333"/>
              <a:gd name="adj2" fmla="val 489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20904" y="3466354"/>
            <a:ext cx="104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Verdana"/>
                <a:cs typeface="Verdana"/>
              </a:rPr>
              <a:t>4 bytes </a:t>
            </a:r>
            <a:endParaRPr lang="zh-CN" altLang="en-US" dirty="0"/>
          </a:p>
        </p:txBody>
      </p:sp>
      <p:sp>
        <p:nvSpPr>
          <p:cNvPr id="7" name="矩形 7"/>
          <p:cNvSpPr/>
          <p:nvPr/>
        </p:nvSpPr>
        <p:spPr>
          <a:xfrm>
            <a:off x="1774102" y="4073359"/>
            <a:ext cx="3289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66"/>
                </a:solidFill>
                <a:latin typeface="Verdana"/>
                <a:cs typeface="Verdana"/>
              </a:rPr>
              <a:t>15 cm on my laptop</a:t>
            </a:r>
            <a:endParaRPr lang="zh-CN" altLang="en-US" sz="24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world has moved away from </a:t>
            </a:r>
            <a:r>
              <a:rPr kumimoji="1" lang="en-US" altLang="zh-CN" dirty="0" smtClean="0">
                <a:latin typeface="Arial"/>
                <a:cs typeface="Arial"/>
              </a:rPr>
              <a:t>analog signal to </a:t>
            </a:r>
            <a:r>
              <a:rPr kumimoji="1" lang="mr-IN" altLang="zh-CN" dirty="0" smtClean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/>
                <a:cs typeface="Verdana"/>
              </a:rPr>
              <a:t>Analog signals: smooth and continuous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244861" y="5973151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 smtClean="0">
                <a:latin typeface="Arial"/>
                <a:cs typeface="Arial"/>
              </a:rPr>
              <a:t>,</a:t>
            </a:r>
            <a:r>
              <a:rPr lang="zh-CN" altLang="en-US" sz="2400" dirty="0" smtClean="0">
                <a:latin typeface="Arial"/>
                <a:cs typeface="Arial"/>
              </a:rPr>
              <a:t> </a:t>
            </a:r>
            <a:r>
              <a:rPr lang="en-US" altLang="zh-CN" sz="2400" dirty="0" smtClean="0">
                <a:latin typeface="Arial"/>
                <a:cs typeface="Arial"/>
              </a:rPr>
              <a:t>inductors,</a:t>
            </a:r>
            <a:r>
              <a:rPr lang="zh-CN" altLang="en-US" sz="2400" dirty="0" smtClean="0">
                <a:latin typeface="Arial"/>
                <a:cs typeface="Arial"/>
              </a:rPr>
              <a:t> </a:t>
            </a:r>
            <a:r>
              <a:rPr lang="en-US" altLang="zh-CN" sz="2400" dirty="0" smtClean="0">
                <a:latin typeface="Arial"/>
                <a:cs typeface="Arial"/>
              </a:rPr>
              <a:t>diodes</a:t>
            </a:r>
            <a:r>
              <a:rPr lang="en-US" altLang="zh-CN" sz="2400" dirty="0" smtClean="0">
                <a:latin typeface="Arial"/>
                <a:cs typeface="Arial"/>
              </a:rPr>
              <a:t>, </a:t>
            </a:r>
            <a:r>
              <a:rPr lang="en-US" altLang="zh-CN" sz="2400" dirty="0" smtClean="0">
                <a:latin typeface="Arial"/>
                <a:cs typeface="Arial"/>
              </a:rPr>
              <a:t>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Problems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Difficult </a:t>
            </a: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to </a:t>
            </a: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design</a:t>
            </a:r>
          </a:p>
          <a:p>
            <a:pPr marL="800100" lvl="1" indent="-342900">
              <a:buAutoNum type="arabicPeriod"/>
            </a:pPr>
            <a:endParaRPr lang="en-US" altLang="zh-CN" sz="500" b="1" dirty="0" smtClean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Susceptible </a:t>
            </a: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to </a:t>
            </a: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noise</a:t>
            </a:r>
            <a:endParaRPr lang="en-US" altLang="zh-CN" sz="2000" b="1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57" name="Picture 12" descr="51c48875ce395f74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395263"/>
            <a:ext cx="3902239" cy="13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5201" y="3209867"/>
            <a:ext cx="5017068" cy="954107"/>
          </a:xfrm>
          <a:prstGeom prst="rect">
            <a:avLst/>
          </a:prstGeom>
          <a:solidFill>
            <a:srgbClr val="B9CDE5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many decimal digits needed </a:t>
            </a:r>
          </a:p>
          <a:p>
            <a:r>
              <a:rPr lang="en-US" sz="2800" dirty="0" smtClean="0"/>
              <a:t>to represent 1 byte?</a:t>
            </a:r>
            <a:endParaRPr lang="en-US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Describin</a:t>
            </a:r>
            <a:r>
              <a:rPr kumimoji="1" lang="en-US" altLang="zh-CN" dirty="0" smtClean="0"/>
              <a:t>g a bit pattern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How to make a bit pattern human readable?</a:t>
            </a:r>
          </a:p>
          <a:p>
            <a:pPr lvl="1"/>
            <a:r>
              <a:rPr kumimoji="1" lang="en-US" altLang="zh-CN" dirty="0"/>
              <a:t>Use base-2 notation</a:t>
            </a:r>
            <a:r>
              <a:rPr kumimoji="1" lang="en-US" altLang="zh-CN" dirty="0" smtClean="0"/>
              <a:t>? Too verbose</a:t>
            </a:r>
          </a:p>
          <a:p>
            <a:pPr lvl="1"/>
            <a:r>
              <a:rPr kumimoji="1" lang="en-US" altLang="zh-CN" dirty="0" smtClean="0"/>
              <a:t>Use base-10 notation?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26534" y="4435635"/>
            <a:ext cx="6956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00001110 00011010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6987" y="3613377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</a:t>
            </a:r>
            <a:endParaRPr lang="en-US" dirty="0"/>
          </a:p>
        </p:txBody>
      </p:sp>
      <p:sp>
        <p:nvSpPr>
          <p:cNvPr id="6" name="矩形 6"/>
          <p:cNvSpPr/>
          <p:nvPr/>
        </p:nvSpPr>
        <p:spPr>
          <a:xfrm>
            <a:off x="626534" y="4895811"/>
            <a:ext cx="6187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  <a:endParaRPr lang="zh-CN" altLang="en-US" sz="2000" b="1" dirty="0"/>
          </a:p>
        </p:txBody>
      </p:sp>
      <p:sp>
        <p:nvSpPr>
          <p:cNvPr id="9" name="矩形 3"/>
          <p:cNvSpPr/>
          <p:nvPr/>
        </p:nvSpPr>
        <p:spPr>
          <a:xfrm>
            <a:off x="400720" y="5544107"/>
            <a:ext cx="76557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sz="2800" dirty="0" smtClean="0">
                <a:solidFill>
                  <a:srgbClr val="FF0066"/>
                </a:solidFill>
              </a:rPr>
              <a:t>Conversion from base-2 to base-10 </a:t>
            </a:r>
            <a:r>
              <a:rPr kumimoji="1" lang="en-US" altLang="zh-CN" sz="2800" dirty="0" smtClean="0">
                <a:solidFill>
                  <a:srgbClr val="FF0066"/>
                </a:solidFill>
              </a:rPr>
              <a:t>(and vice versa)</a:t>
            </a:r>
          </a:p>
          <a:p>
            <a:pPr lvl="1"/>
            <a:r>
              <a:rPr kumimoji="1" lang="en-US" altLang="zh-CN" sz="2800" dirty="0" smtClean="0">
                <a:solidFill>
                  <a:srgbClr val="FF0066"/>
                </a:solidFill>
              </a:rPr>
              <a:t>is mentally </a:t>
            </a:r>
            <a:r>
              <a:rPr kumimoji="1" lang="en-US" altLang="zh-CN" sz="2800" dirty="0" smtClean="0">
                <a:solidFill>
                  <a:srgbClr val="FF0066"/>
                </a:solidFill>
              </a:rPr>
              <a:t>difficult for </a:t>
            </a:r>
            <a:r>
              <a:rPr kumimoji="1" lang="en-US" altLang="zh-CN" sz="2800" dirty="0" smtClean="0">
                <a:solidFill>
                  <a:srgbClr val="FF0066"/>
                </a:solidFill>
              </a:rPr>
              <a:t>humans</a:t>
            </a:r>
            <a:endParaRPr kumimoji="1" lang="en-US" altLang="zh-CN" sz="28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35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Describing a bit pattern- </a:t>
            </a:r>
            <a:r>
              <a:rPr kumimoji="1" lang="en-US" altLang="zh-CN" dirty="0" smtClean="0"/>
              <a:t>Hex </a:t>
            </a:r>
            <a:r>
              <a:rPr kumimoji="1" lang="en-US" altLang="zh-CN" dirty="0" smtClean="0"/>
              <a:t>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163" y="1392239"/>
            <a:ext cx="8686800" cy="177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Use base</a:t>
            </a:r>
            <a:r>
              <a:rPr kumimoji="1" lang="en-US" altLang="zh-CN" dirty="0" smtClean="0">
                <a:latin typeface="Verdana"/>
                <a:cs typeface="Verdana"/>
              </a:rPr>
              <a:t>-16 (</a:t>
            </a:r>
            <a:r>
              <a:rPr kumimoji="1" lang="en-US" altLang="zh-CN" dirty="0" smtClean="0">
                <a:latin typeface="Verdana"/>
                <a:cs typeface="Verdana"/>
              </a:rPr>
              <a:t>hexadecimal) notation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r>
              <a:rPr kumimoji="1" lang="en-US" altLang="zh-CN" dirty="0" smtClean="0">
                <a:latin typeface="Verdana"/>
                <a:cs typeface="Verdana"/>
              </a:rPr>
              <a:t>Hex “digit” is one of 16 symbols: 0-9, </a:t>
            </a:r>
            <a:r>
              <a:rPr kumimoji="1" lang="en-US" altLang="zh-CN" dirty="0" err="1" smtClean="0">
                <a:latin typeface="Verdana"/>
                <a:cs typeface="Verdana"/>
              </a:rPr>
              <a:t>a,b,c,d,e,</a:t>
            </a:r>
            <a:r>
              <a:rPr kumimoji="1" lang="en-US" altLang="zh-CN" dirty="0" err="1" smtClean="0">
                <a:latin typeface="Verdana"/>
                <a:cs typeface="Verdana"/>
              </a:rPr>
              <a:t>f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r>
              <a:rPr kumimoji="1" lang="en-US" altLang="zh-CN" dirty="0" smtClean="0">
                <a:latin typeface="Verdana"/>
                <a:cs typeface="Verdana"/>
              </a:rPr>
              <a:t>How many bits needed to represent a hex digit?</a:t>
            </a: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5613" y="2843367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4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</a:t>
            </a:r>
            <a:r>
              <a:rPr kumimoji="1" lang="en-US" altLang="zh-CN" dirty="0" smtClean="0"/>
              <a:t>“digit”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662151" y="1419385"/>
            <a:ext cx="2215912" cy="2657128"/>
            <a:chOff x="4224" y="865"/>
            <a:chExt cx="1104" cy="1521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4224" y="1234"/>
              <a:ext cx="1104" cy="1152"/>
              <a:chOff x="4224" y="1234"/>
              <a:chExt cx="1104" cy="1152"/>
            </a:xfrm>
          </p:grpSpPr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4224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512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4800" y="123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0000</a:t>
                </a:r>
              </a:p>
            </p:txBody>
          </p:sp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4224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4512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800" y="137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0001</a:t>
                </a:r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4224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4512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4800" y="152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0010</a:t>
                </a:r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4224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4512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4800" y="1666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0011</a:t>
                </a:r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4224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4512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4800" y="1810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0100</a:t>
                </a:r>
              </a:p>
            </p:txBody>
          </p:sp>
          <p:sp>
            <p:nvSpPr>
              <p:cNvPr id="24" name="Rectangle 21"/>
              <p:cNvSpPr>
                <a:spLocks noChangeArrowheads="1"/>
              </p:cNvSpPr>
              <p:nvPr/>
            </p:nvSpPr>
            <p:spPr bwMode="auto">
              <a:xfrm>
                <a:off x="4224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5" name="Rectangle 22"/>
              <p:cNvSpPr>
                <a:spLocks noChangeArrowheads="1"/>
              </p:cNvSpPr>
              <p:nvPr/>
            </p:nvSpPr>
            <p:spPr bwMode="auto">
              <a:xfrm>
                <a:off x="4512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6" name="Rectangle 23"/>
              <p:cNvSpPr>
                <a:spLocks noChangeArrowheads="1"/>
              </p:cNvSpPr>
              <p:nvPr/>
            </p:nvSpPr>
            <p:spPr bwMode="auto">
              <a:xfrm>
                <a:off x="4800" y="195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0101</a:t>
                </a:r>
              </a:p>
            </p:txBody>
          </p:sp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4224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28" name="Rectangle 25"/>
              <p:cNvSpPr>
                <a:spLocks noChangeArrowheads="1"/>
              </p:cNvSpPr>
              <p:nvPr/>
            </p:nvSpPr>
            <p:spPr bwMode="auto">
              <a:xfrm>
                <a:off x="4512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4800" y="209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0110</a:t>
                </a:r>
              </a:p>
            </p:txBody>
          </p:sp>
          <p:sp>
            <p:nvSpPr>
              <p:cNvPr id="30" name="Rectangle 27"/>
              <p:cNvSpPr>
                <a:spLocks noChangeArrowheads="1"/>
              </p:cNvSpPr>
              <p:nvPr/>
            </p:nvSpPr>
            <p:spPr bwMode="auto">
              <a:xfrm>
                <a:off x="4224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1" name="Rectangle 28"/>
              <p:cNvSpPr>
                <a:spLocks noChangeArrowheads="1"/>
              </p:cNvSpPr>
              <p:nvPr/>
            </p:nvSpPr>
            <p:spPr bwMode="auto">
              <a:xfrm>
                <a:off x="4512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4800" y="224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0111</a:t>
                </a:r>
              </a:p>
            </p:txBody>
          </p:sp>
        </p:grpSp>
        <p:sp>
          <p:nvSpPr>
            <p:cNvPr id="6" name="Text Box 54"/>
            <p:cNvSpPr txBox="1">
              <a:spLocks noChangeArrowheads="1"/>
            </p:cNvSpPr>
            <p:nvPr/>
          </p:nvSpPr>
          <p:spPr bwMode="auto">
            <a:xfrm rot="19282532">
              <a:off x="4297" y="947"/>
              <a:ext cx="32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 dirty="0">
                  <a:latin typeface="Helvetica" charset="0"/>
                </a:rPr>
                <a:t>Hex</a:t>
              </a:r>
            </a:p>
          </p:txBody>
        </p:sp>
        <p:sp>
          <p:nvSpPr>
            <p:cNvPr id="7" name="Text Box 55"/>
            <p:cNvSpPr txBox="1">
              <a:spLocks noChangeArrowheads="1"/>
            </p:cNvSpPr>
            <p:nvPr/>
          </p:nvSpPr>
          <p:spPr bwMode="auto">
            <a:xfrm rot="19282532">
              <a:off x="4572" y="865"/>
              <a:ext cx="55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>
                  <a:latin typeface="Helvetica" charset="0"/>
                </a:rPr>
                <a:t>Decimal</a:t>
              </a:r>
            </a:p>
          </p:txBody>
        </p:sp>
        <p:sp>
          <p:nvSpPr>
            <p:cNvPr id="8" name="Text Box 56"/>
            <p:cNvSpPr txBox="1">
              <a:spLocks noChangeArrowheads="1"/>
            </p:cNvSpPr>
            <p:nvPr/>
          </p:nvSpPr>
          <p:spPr bwMode="auto">
            <a:xfrm rot="19282532">
              <a:off x="4860" y="900"/>
              <a:ext cx="46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>
                  <a:latin typeface="Helvetica" charset="0"/>
                </a:rPr>
                <a:t>Binary</a:t>
              </a:r>
            </a:p>
          </p:txBody>
        </p:sp>
      </p:grpSp>
      <p:grpSp>
        <p:nvGrpSpPr>
          <p:cNvPr id="58" name="Group 5"/>
          <p:cNvGrpSpPr>
            <a:grpSpLocks/>
          </p:cNvGrpSpPr>
          <p:nvPr/>
        </p:nvGrpSpPr>
        <p:grpSpPr bwMode="auto">
          <a:xfrm>
            <a:off x="2644511" y="4076513"/>
            <a:ext cx="2264084" cy="2040135"/>
            <a:chOff x="4224" y="2386"/>
            <a:chExt cx="1104" cy="1152"/>
          </a:xfrm>
        </p:grpSpPr>
        <p:sp>
          <p:nvSpPr>
            <p:cNvPr id="86" name="Rectangle 30"/>
            <p:cNvSpPr>
              <a:spLocks noChangeArrowheads="1"/>
            </p:cNvSpPr>
            <p:nvPr/>
          </p:nvSpPr>
          <p:spPr bwMode="auto">
            <a:xfrm>
              <a:off x="4224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8</a:t>
              </a:r>
            </a:p>
          </p:txBody>
        </p:sp>
        <p:sp>
          <p:nvSpPr>
            <p:cNvPr id="87" name="Rectangle 31"/>
            <p:cNvSpPr>
              <a:spLocks noChangeArrowheads="1"/>
            </p:cNvSpPr>
            <p:nvPr/>
          </p:nvSpPr>
          <p:spPr bwMode="auto">
            <a:xfrm>
              <a:off x="4512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8</a:t>
              </a: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4800" y="238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1000</a:t>
              </a:r>
            </a:p>
          </p:txBody>
        </p:sp>
        <p:sp>
          <p:nvSpPr>
            <p:cNvPr id="89" name="Rectangle 33"/>
            <p:cNvSpPr>
              <a:spLocks noChangeArrowheads="1"/>
            </p:cNvSpPr>
            <p:nvPr/>
          </p:nvSpPr>
          <p:spPr bwMode="auto">
            <a:xfrm>
              <a:off x="4224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9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4512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9</a:t>
              </a:r>
            </a:p>
          </p:txBody>
        </p:sp>
        <p:sp>
          <p:nvSpPr>
            <p:cNvPr id="91" name="Rectangle 35"/>
            <p:cNvSpPr>
              <a:spLocks noChangeArrowheads="1"/>
            </p:cNvSpPr>
            <p:nvPr/>
          </p:nvSpPr>
          <p:spPr bwMode="auto">
            <a:xfrm>
              <a:off x="4800" y="253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1001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224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A</a:t>
              </a:r>
            </a:p>
          </p:txBody>
        </p:sp>
        <p:sp>
          <p:nvSpPr>
            <p:cNvPr id="93" name="Rectangle 37"/>
            <p:cNvSpPr>
              <a:spLocks noChangeArrowheads="1"/>
            </p:cNvSpPr>
            <p:nvPr/>
          </p:nvSpPr>
          <p:spPr bwMode="auto">
            <a:xfrm>
              <a:off x="4512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</a:t>
              </a:r>
            </a:p>
          </p:txBody>
        </p:sp>
        <p:sp>
          <p:nvSpPr>
            <p:cNvPr id="94" name="Rectangle 38"/>
            <p:cNvSpPr>
              <a:spLocks noChangeArrowheads="1"/>
            </p:cNvSpPr>
            <p:nvPr/>
          </p:nvSpPr>
          <p:spPr bwMode="auto">
            <a:xfrm>
              <a:off x="4800" y="267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1010</a:t>
              </a:r>
            </a:p>
          </p:txBody>
        </p:sp>
        <p:sp>
          <p:nvSpPr>
            <p:cNvPr id="95" name="Rectangle 39"/>
            <p:cNvSpPr>
              <a:spLocks noChangeArrowheads="1"/>
            </p:cNvSpPr>
            <p:nvPr/>
          </p:nvSpPr>
          <p:spPr bwMode="auto">
            <a:xfrm>
              <a:off x="4224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B</a:t>
              </a:r>
            </a:p>
          </p:txBody>
        </p:sp>
        <p:sp>
          <p:nvSpPr>
            <p:cNvPr id="96" name="Rectangle 40"/>
            <p:cNvSpPr>
              <a:spLocks noChangeArrowheads="1"/>
            </p:cNvSpPr>
            <p:nvPr/>
          </p:nvSpPr>
          <p:spPr bwMode="auto">
            <a:xfrm>
              <a:off x="4512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</a:t>
              </a:r>
            </a:p>
          </p:txBody>
        </p:sp>
        <p:sp>
          <p:nvSpPr>
            <p:cNvPr id="97" name="Rectangle 41"/>
            <p:cNvSpPr>
              <a:spLocks noChangeArrowheads="1"/>
            </p:cNvSpPr>
            <p:nvPr/>
          </p:nvSpPr>
          <p:spPr bwMode="auto">
            <a:xfrm>
              <a:off x="4800" y="2818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1011</a:t>
              </a:r>
            </a:p>
          </p:txBody>
        </p:sp>
        <p:sp>
          <p:nvSpPr>
            <p:cNvPr id="98" name="Rectangle 42"/>
            <p:cNvSpPr>
              <a:spLocks noChangeArrowheads="1"/>
            </p:cNvSpPr>
            <p:nvPr/>
          </p:nvSpPr>
          <p:spPr bwMode="auto">
            <a:xfrm>
              <a:off x="4224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C</a:t>
              </a:r>
            </a:p>
          </p:txBody>
        </p:sp>
        <p:sp>
          <p:nvSpPr>
            <p:cNvPr id="99" name="Rectangle 43"/>
            <p:cNvSpPr>
              <a:spLocks noChangeArrowheads="1"/>
            </p:cNvSpPr>
            <p:nvPr/>
          </p:nvSpPr>
          <p:spPr bwMode="auto">
            <a:xfrm>
              <a:off x="4512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12</a:t>
              </a:r>
            </a:p>
          </p:txBody>
        </p:sp>
        <p:sp>
          <p:nvSpPr>
            <p:cNvPr id="100" name="Rectangle 44"/>
            <p:cNvSpPr>
              <a:spLocks noChangeArrowheads="1"/>
            </p:cNvSpPr>
            <p:nvPr/>
          </p:nvSpPr>
          <p:spPr bwMode="auto">
            <a:xfrm>
              <a:off x="4800" y="2962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1100</a:t>
              </a:r>
            </a:p>
          </p:txBody>
        </p:sp>
        <p:sp>
          <p:nvSpPr>
            <p:cNvPr id="101" name="Rectangle 45"/>
            <p:cNvSpPr>
              <a:spLocks noChangeArrowheads="1"/>
            </p:cNvSpPr>
            <p:nvPr/>
          </p:nvSpPr>
          <p:spPr bwMode="auto">
            <a:xfrm>
              <a:off x="4224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D</a:t>
              </a:r>
            </a:p>
          </p:txBody>
        </p:sp>
        <p:sp>
          <p:nvSpPr>
            <p:cNvPr id="102" name="Rectangle 46"/>
            <p:cNvSpPr>
              <a:spLocks noChangeArrowheads="1"/>
            </p:cNvSpPr>
            <p:nvPr/>
          </p:nvSpPr>
          <p:spPr bwMode="auto">
            <a:xfrm>
              <a:off x="4512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13</a:t>
              </a:r>
            </a:p>
          </p:txBody>
        </p:sp>
        <p:sp>
          <p:nvSpPr>
            <p:cNvPr id="103" name="Rectangle 47"/>
            <p:cNvSpPr>
              <a:spLocks noChangeArrowheads="1"/>
            </p:cNvSpPr>
            <p:nvPr/>
          </p:nvSpPr>
          <p:spPr bwMode="auto">
            <a:xfrm>
              <a:off x="4800" y="310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1101</a:t>
              </a:r>
            </a:p>
          </p:txBody>
        </p:sp>
        <p:sp>
          <p:nvSpPr>
            <p:cNvPr id="104" name="Rectangle 48"/>
            <p:cNvSpPr>
              <a:spLocks noChangeArrowheads="1"/>
            </p:cNvSpPr>
            <p:nvPr/>
          </p:nvSpPr>
          <p:spPr bwMode="auto">
            <a:xfrm>
              <a:off x="4224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E</a:t>
              </a:r>
            </a:p>
          </p:txBody>
        </p:sp>
        <p:sp>
          <p:nvSpPr>
            <p:cNvPr id="105" name="Rectangle 49"/>
            <p:cNvSpPr>
              <a:spLocks noChangeArrowheads="1"/>
            </p:cNvSpPr>
            <p:nvPr/>
          </p:nvSpPr>
          <p:spPr bwMode="auto">
            <a:xfrm>
              <a:off x="4512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14</a:t>
              </a:r>
            </a:p>
          </p:txBody>
        </p:sp>
        <p:sp>
          <p:nvSpPr>
            <p:cNvPr id="106" name="Rectangle 50"/>
            <p:cNvSpPr>
              <a:spLocks noChangeArrowheads="1"/>
            </p:cNvSpPr>
            <p:nvPr/>
          </p:nvSpPr>
          <p:spPr bwMode="auto">
            <a:xfrm>
              <a:off x="4800" y="325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1110</a:t>
              </a:r>
            </a:p>
          </p:txBody>
        </p:sp>
        <p:sp>
          <p:nvSpPr>
            <p:cNvPr id="107" name="Rectangle 51"/>
            <p:cNvSpPr>
              <a:spLocks noChangeArrowheads="1"/>
            </p:cNvSpPr>
            <p:nvPr/>
          </p:nvSpPr>
          <p:spPr bwMode="auto">
            <a:xfrm>
              <a:off x="4224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F</a:t>
              </a:r>
            </a:p>
          </p:txBody>
        </p:sp>
        <p:sp>
          <p:nvSpPr>
            <p:cNvPr id="108" name="Rectangle 52"/>
            <p:cNvSpPr>
              <a:spLocks noChangeArrowheads="1"/>
            </p:cNvSpPr>
            <p:nvPr/>
          </p:nvSpPr>
          <p:spPr bwMode="auto">
            <a:xfrm>
              <a:off x="4512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15</a:t>
              </a:r>
            </a:p>
          </p:txBody>
        </p:sp>
        <p:sp>
          <p:nvSpPr>
            <p:cNvPr id="109" name="Rectangle 53"/>
            <p:cNvSpPr>
              <a:spLocks noChangeArrowheads="1"/>
            </p:cNvSpPr>
            <p:nvPr/>
          </p:nvSpPr>
          <p:spPr bwMode="auto">
            <a:xfrm>
              <a:off x="4800" y="339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27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 smtClean="0">
                <a:latin typeface="Verdana"/>
                <a:cs typeface="Verdana"/>
              </a:rPr>
              <a:t>1 byte = 8 bits = 2 hex digits</a:t>
            </a:r>
            <a:endParaRPr kumimoji="1" lang="en-US" altLang="zh-CN" sz="3200" dirty="0" smtClean="0">
              <a:latin typeface="Verdana"/>
              <a:cs typeface="Verdana"/>
            </a:endParaRPr>
          </a:p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1110 11001010 00001110 00011010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61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28032"/>
          </a:xfrm>
        </p:spPr>
        <p:txBody>
          <a:bodyPr/>
          <a:lstStyle/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1110 11001010 00001110 00011010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30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339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14 = E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2805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1100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1100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8344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1100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1100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 + 0 = 12 = C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8769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</a:t>
            </a:r>
            <a:r>
              <a:rPr lang="en-US" altLang="zh-CN" b="1" dirty="0">
                <a:latin typeface="Courier New" charset="0"/>
                <a:cs typeface="宋体" charset="0"/>
              </a:rPr>
              <a:t>1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06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88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(encode sequence of 0s and 1s)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/>
                <a:cs typeface="Verdana"/>
              </a:rPr>
              <a:t>Digital components: transistors, logic gates </a:t>
            </a:r>
            <a:r>
              <a:rPr lang="mr-IN" sz="2400" dirty="0" smtClean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Advantages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Easier to </a:t>
            </a:r>
            <a:r>
              <a:rPr lang="en-US" altLang="zh-CN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design</a:t>
            </a:r>
            <a:endParaRPr lang="en-US" altLang="zh-CN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  <a:endParaRPr lang="en-US" altLang="zh-CN" sz="2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Verdana"/>
                <a:cs typeface="Verdana"/>
              </a:rPr>
              <a:t>1</a:t>
            </a:r>
            <a:r>
              <a:rPr lang="zh-CN" altLang="en-US" dirty="0" smtClean="0">
                <a:latin typeface="Verdana"/>
                <a:cs typeface="Verdana"/>
              </a:rPr>
              <a:t> </a:t>
            </a:r>
            <a:r>
              <a:rPr lang="en-US" altLang="zh-CN" dirty="0" smtClean="0">
                <a:latin typeface="Verdana"/>
                <a:cs typeface="Verdana"/>
              </a:rPr>
              <a:t> 0</a:t>
            </a:r>
            <a:r>
              <a:rPr lang="zh-CN" altLang="en-US" dirty="0" smtClean="0">
                <a:latin typeface="Verdana"/>
                <a:cs typeface="Verdana"/>
              </a:rPr>
              <a:t>  </a:t>
            </a:r>
            <a:r>
              <a:rPr lang="en-US" altLang="zh-CN" dirty="0" smtClean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14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</a:t>
            </a:r>
            <a:r>
              <a:rPr lang="en-US" altLang="zh-CN" b="1" dirty="0">
                <a:latin typeface="Courier New" charset="0"/>
                <a:cs typeface="宋体" charset="0"/>
              </a:rPr>
              <a:t>1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5883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</a:t>
            </a:r>
            <a:r>
              <a:rPr kumimoji="1" lang="en-US" altLang="zh-CN" sz="3200" dirty="0">
                <a:latin typeface="Verdana"/>
                <a:cs typeface="Verdana"/>
              </a:rPr>
              <a:t>bits </a:t>
            </a:r>
            <a:r>
              <a:rPr kumimoji="1" lang="en-US" altLang="zh-CN" dirty="0">
                <a:latin typeface="Verdana"/>
                <a:cs typeface="Verdana"/>
              </a:rPr>
              <a:t>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0000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0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00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0000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 + 0 = 0 = 0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0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0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14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14 = E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6339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00001110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0001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0   E   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00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0001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 + 1 = 1 = 1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11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7109864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00001110 0001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0   E   	1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7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205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 smtClean="0">
                <a:solidFill>
                  <a:schemeClr val="tx2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1100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0000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0001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	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C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A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0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1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A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   </a:t>
            </a:r>
            <a:r>
              <a:rPr lang="en-US" altLang="zh-CN" sz="2000" b="1" dirty="0" smtClean="0">
                <a:solidFill>
                  <a:srgbClr val="FF0066"/>
                </a:solidFill>
                <a:latin typeface="Courier New" charset="0"/>
                <a:cs typeface="宋体" charset="0"/>
              </a:rPr>
              <a:t>0x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AECA0E1A</a:t>
            </a:r>
            <a:endParaRPr lang="zh-CN" altLang="en-US" sz="2000" b="1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smtClean="0">
                <a:latin typeface="Verdana"/>
                <a:cs typeface="Verdana"/>
              </a:rPr>
              <a:t>Each byte is represented with 2 hex numbers  (00</a:t>
            </a:r>
            <a:r>
              <a:rPr kumimoji="1" lang="en-US" altLang="zh-CN" sz="3200" baseline="-25000" smtClean="0">
                <a:latin typeface="Verdana"/>
                <a:cs typeface="Verdana"/>
              </a:rPr>
              <a:t>16</a:t>
            </a:r>
            <a:r>
              <a:rPr kumimoji="1" lang="en-US" altLang="zh-CN" sz="3200" smtClean="0">
                <a:latin typeface="Verdana"/>
                <a:cs typeface="Verdana"/>
              </a:rPr>
              <a:t> -- FF</a:t>
            </a:r>
            <a:r>
              <a:rPr kumimoji="1" lang="en-US" altLang="zh-CN" sz="3200" baseline="-25000" smtClean="0">
                <a:latin typeface="Verdana"/>
                <a:cs typeface="Verdana"/>
              </a:rPr>
              <a:t>16</a:t>
            </a:r>
            <a:r>
              <a:rPr kumimoji="1" lang="en-US" altLang="zh-CN" sz="3200" smtClean="0">
                <a:latin typeface="Verdana"/>
                <a:cs typeface="Verdana"/>
              </a:rPr>
              <a:t>)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50400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Exercises Time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71686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1010 0111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0011 1110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0xBC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55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0xF3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25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Answers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23656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0xA7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10*16</a:t>
                      </a:r>
                      <a:r>
                        <a:rPr lang="en-US" altLang="zh-CN" baseline="0" dirty="0" smtClean="0">
                          <a:latin typeface="Verdana"/>
                          <a:cs typeface="Verdana"/>
                        </a:rPr>
                        <a:t> + 7 = 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1010 0111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0x3E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3*16 + 14 = </a:t>
                      </a:r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62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0011 1110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0xBC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11*16</a:t>
                      </a:r>
                      <a:r>
                        <a:rPr lang="en-US" altLang="zh-CN" baseline="0" dirty="0" smtClean="0">
                          <a:latin typeface="Verdana"/>
                          <a:cs typeface="Verdana"/>
                        </a:rPr>
                        <a:t> + 12 = 188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1011 1100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0x37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3*16+7=55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0011 0111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0xF3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15*16+3=243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1111 0011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46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12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11 + 10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41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dirty="0" smtClean="0">
                <a:latin typeface="Verdana"/>
                <a:cs typeface="Verdana"/>
              </a:rPr>
              <a:t> + 0xA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307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+ 00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3458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12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11 + 10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41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dirty="0" smtClean="0">
                <a:latin typeface="Verdana"/>
                <a:cs typeface="Verdana"/>
              </a:rPr>
              <a:t> + 0xA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307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+ 00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 smtClean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Bit = Binary digit, 0 or 1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A bit is too small to be </a:t>
            </a:r>
            <a:r>
              <a:rPr kumimoji="1" lang="en-US" altLang="zh-CN" dirty="0" smtClean="0">
                <a:latin typeface="Verdana"/>
                <a:cs typeface="Verdana"/>
              </a:rPr>
              <a:t>very useful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r>
              <a:rPr kumimoji="1" lang="en-US" altLang="zh-CN" dirty="0" smtClean="0">
                <a:solidFill>
                  <a:prstClr val="black"/>
                </a:solidFill>
                <a:latin typeface="Verdana"/>
                <a:cs typeface="Verdana"/>
              </a:rPr>
              <a:t>A bit has </a:t>
            </a:r>
            <a:r>
              <a:rPr kumimoji="1" lang="en-US" altLang="zh-CN" dirty="0" smtClean="0">
                <a:solidFill>
                  <a:prstClr val="black"/>
                </a:solidFill>
                <a:latin typeface="Verdana"/>
                <a:cs typeface="Verdana"/>
              </a:rPr>
              <a:t>2 values</a:t>
            </a:r>
            <a:r>
              <a:rPr kumimoji="1" lang="en-US" altLang="zh-CN" dirty="0" smtClean="0">
                <a:solidFill>
                  <a:prstClr val="black"/>
                </a:solidFill>
                <a:latin typeface="Verdana"/>
                <a:cs typeface="Verdana"/>
              </a:rPr>
              <a:t>; the English alphabet has 26 </a:t>
            </a:r>
            <a:r>
              <a:rPr kumimoji="1" lang="en-US" altLang="zh-CN" dirty="0" smtClean="0">
                <a:solidFill>
                  <a:prstClr val="black"/>
                </a:solidFill>
                <a:latin typeface="Verdana"/>
                <a:cs typeface="Verdana"/>
              </a:rPr>
              <a:t>values </a:t>
            </a:r>
            <a:r>
              <a:rPr kumimoji="1" lang="en-US" altLang="zh-CN" dirty="0" smtClean="0">
                <a:solidFill>
                  <a:prstClr val="black"/>
                </a:solidFill>
                <a:latin typeface="Verdana"/>
                <a:cs typeface="Verdana"/>
              </a:rPr>
              <a:t>(characters)</a:t>
            </a:r>
            <a:endParaRPr kumimoji="1" lang="en-US" altLang="zh-CN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Using </a:t>
            </a:r>
            <a:r>
              <a:rPr kumimoji="1" lang="en-US" altLang="zh-CN" dirty="0" smtClean="0">
                <a:latin typeface="Verdana"/>
                <a:cs typeface="Verdana"/>
              </a:rPr>
              <a:t>a group of bits </a:t>
            </a:r>
            <a:r>
              <a:rPr kumimoji="1" lang="en-US" altLang="zh-CN" dirty="0" smtClean="0">
                <a:latin typeface="Verdana"/>
                <a:cs typeface="Verdana"/>
              </a:rPr>
              <a:t>instead of bit</a:t>
            </a:r>
          </a:p>
          <a:p>
            <a:pPr lvl="1"/>
            <a:r>
              <a:rPr lang="en-US" altLang="zh-CN" dirty="0" smtClean="0">
                <a:latin typeface="Verdana"/>
                <a:cs typeface="Verdana"/>
              </a:rPr>
              <a:t>different bit </a:t>
            </a:r>
            <a:r>
              <a:rPr lang="en-US" altLang="zh-CN" dirty="0" smtClean="0">
                <a:latin typeface="Verdana"/>
                <a:cs typeface="Verdana"/>
              </a:rPr>
              <a:t>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12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11 + 10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41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dirty="0" smtClean="0">
                <a:latin typeface="Verdana"/>
                <a:cs typeface="Verdana"/>
              </a:rPr>
              <a:t> + 0xA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307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+ 00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5320241" y="5496538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5042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12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11 + 10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41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dirty="0" smtClean="0">
                <a:latin typeface="Verdana"/>
                <a:cs typeface="Verdana"/>
              </a:rPr>
              <a:t> + 0xA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307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+ 00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873830" y="5496538"/>
            <a:ext cx="8430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2 </a:t>
            </a:r>
            <a:r>
              <a:rPr lang="en-US" sz="2600" dirty="0" smtClean="0">
                <a:latin typeface="Verdana"/>
                <a:cs typeface="Verdana"/>
              </a:rPr>
              <a:t>1 </a:t>
            </a:r>
            <a:endParaRPr lang="en-US" sz="2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5544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12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11 + 10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41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dirty="0" smtClean="0">
                <a:latin typeface="Verdana"/>
                <a:cs typeface="Verdana"/>
              </a:rPr>
              <a:t> + 0xA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307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+ 00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873830" y="5496538"/>
            <a:ext cx="8430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0 </a:t>
            </a:r>
            <a:r>
              <a:rPr lang="en-US" sz="2600" dirty="0" smtClean="0">
                <a:latin typeface="Verdana"/>
                <a:cs typeface="Verdana"/>
              </a:rPr>
              <a:t>1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4644221" y="3592226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1378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12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11 + 10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41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dirty="0" smtClean="0">
                <a:latin typeface="Verdana"/>
                <a:cs typeface="Verdana"/>
              </a:rPr>
              <a:t> + 0xA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307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+ 00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427418" y="5496538"/>
            <a:ext cx="12894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 1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 0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lang="en-US" sz="2600" dirty="0" smtClean="0">
                <a:latin typeface="Verdana"/>
                <a:cs typeface="Verdana"/>
              </a:rPr>
              <a:t>1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4644221" y="3592226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79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12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11 + 10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41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dirty="0" smtClean="0">
                <a:latin typeface="Verdana"/>
                <a:cs typeface="Verdana"/>
              </a:rPr>
              <a:t> + 0xA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307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+ 00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9"/>
          <p:cNvSpPr/>
          <p:nvPr/>
        </p:nvSpPr>
        <p:spPr>
          <a:xfrm>
            <a:off x="2907312" y="5579456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</a:t>
            </a:r>
            <a:r>
              <a:rPr lang="en-US" altLang="zh-CN" sz="2600" dirty="0" smtClean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 smtClean="0">
                <a:latin typeface="Verdana"/>
                <a:cs typeface="Verdana"/>
              </a:rPr>
              <a:t>1</a:t>
            </a:r>
            <a:r>
              <a:rPr lang="zh-CN" alt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latin typeface="Verdana"/>
                <a:cs typeface="Verdana"/>
              </a:rPr>
              <a:t>0 1</a:t>
            </a:r>
            <a:endParaRPr lang="en-US" sz="2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99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subtraction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03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11 - 10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33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dirty="0" smtClean="0">
                <a:latin typeface="Verdana"/>
                <a:cs typeface="Verdana"/>
              </a:rPr>
              <a:t> </a:t>
            </a:r>
            <a:r>
              <a:rPr kumimoji="1" lang="en-US" altLang="zh-CN" dirty="0">
                <a:latin typeface="Verdana"/>
                <a:cs typeface="Verdana"/>
              </a:rPr>
              <a:t>-</a:t>
            </a:r>
            <a:r>
              <a:rPr kumimoji="1" lang="en-US" altLang="zh-CN" dirty="0" smtClean="0">
                <a:latin typeface="Verdana"/>
                <a:cs typeface="Verdana"/>
              </a:rPr>
              <a:t> 0xA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299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</a:t>
            </a:r>
            <a:r>
              <a:rPr kumimoji="1" lang="en-US" altLang="zh-CN" dirty="0">
                <a:latin typeface="Verdana"/>
                <a:cs typeface="Verdana"/>
              </a:rPr>
              <a:t>-</a:t>
            </a:r>
            <a:r>
              <a:rPr kumimoji="1" lang="en-US" altLang="zh-CN" dirty="0" smtClean="0">
                <a:latin typeface="Verdana"/>
                <a:cs typeface="Verdana"/>
              </a:rPr>
              <a:t>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-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9"/>
          <p:cNvSpPr/>
          <p:nvPr/>
        </p:nvSpPr>
        <p:spPr>
          <a:xfrm>
            <a:off x="2907312" y="5579456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endParaRPr lang="en-US" sz="2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7636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subtraction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03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11 - 10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33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dirty="0" smtClean="0">
                <a:latin typeface="Verdana"/>
                <a:cs typeface="Verdana"/>
              </a:rPr>
              <a:t> </a:t>
            </a:r>
            <a:r>
              <a:rPr kumimoji="1" lang="en-US" altLang="zh-CN" dirty="0">
                <a:latin typeface="Verdana"/>
                <a:cs typeface="Verdana"/>
              </a:rPr>
              <a:t>-</a:t>
            </a:r>
            <a:r>
              <a:rPr kumimoji="1" lang="en-US" altLang="zh-CN" dirty="0" smtClean="0">
                <a:latin typeface="Verdana"/>
                <a:cs typeface="Verdana"/>
              </a:rPr>
              <a:t> 0xA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299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</a:t>
            </a:r>
            <a:r>
              <a:rPr kumimoji="1" lang="en-US" altLang="zh-CN" dirty="0">
                <a:latin typeface="Verdana"/>
                <a:cs typeface="Verdana"/>
              </a:rPr>
              <a:t>-</a:t>
            </a:r>
            <a:r>
              <a:rPr kumimoji="1" lang="en-US" altLang="zh-CN" dirty="0" smtClean="0">
                <a:latin typeface="Verdana"/>
                <a:cs typeface="Verdana"/>
              </a:rPr>
              <a:t>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-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2907312" y="5579456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endParaRPr lang="en-US" sz="2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subtraction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9" y="1635206"/>
            <a:ext cx="609454" cy="11274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526" y="3018912"/>
            <a:ext cx="103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10 - 11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1629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80" y="1635206"/>
            <a:ext cx="946117" cy="1158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8003" y="3063472"/>
            <a:ext cx="137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Verdana"/>
                <a:cs typeface="Verdana"/>
              </a:rPr>
              <a:t>0xA </a:t>
            </a:r>
            <a:r>
              <a:rPr kumimoji="1" lang="mr-IN" altLang="zh-CN" dirty="0" smtClean="0">
                <a:latin typeface="Verdana"/>
                <a:cs typeface="Verdana"/>
              </a:rPr>
              <a:t>–</a:t>
            </a:r>
            <a:r>
              <a:rPr kumimoji="1" lang="en-US" altLang="zh-CN" dirty="0" smtClean="0">
                <a:latin typeface="Verdana"/>
                <a:cs typeface="Verdana"/>
              </a:rPr>
              <a:t> 0xB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43312" y="2083161"/>
            <a:ext cx="534769" cy="345337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601786"/>
            <a:ext cx="1235322" cy="12723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88415" y="3063472"/>
            <a:ext cx="299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i-FI" altLang="zh-CN" dirty="0" smtClean="0">
                <a:latin typeface="Verdana"/>
                <a:cs typeface="Verdana"/>
              </a:rPr>
              <a:t>00</a:t>
            </a:r>
            <a:r>
              <a:rPr kumimoji="1" lang="en-US" altLang="zh-CN" dirty="0" smtClean="0">
                <a:latin typeface="Verdana"/>
                <a:cs typeface="Verdana"/>
              </a:rPr>
              <a:t>00</a:t>
            </a:r>
            <a:r>
              <a:rPr kumimoji="1" lang="fi-FI" altLang="zh-CN" dirty="0" smtClean="0">
                <a:latin typeface="Verdana"/>
                <a:cs typeface="Verdana"/>
              </a:rPr>
              <a:t>1</a:t>
            </a:r>
            <a:r>
              <a:rPr kumimoji="1" lang="en-US" altLang="zh-CN" dirty="0" smtClean="0">
                <a:latin typeface="Verdana"/>
                <a:cs typeface="Verdana"/>
              </a:rPr>
              <a:t>01</a:t>
            </a:r>
            <a:r>
              <a:rPr kumimoji="1" lang="fi-FI" altLang="zh-CN" dirty="0">
                <a:latin typeface="Verdana"/>
                <a:cs typeface="Verdana"/>
              </a:rPr>
              <a:t>0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dirty="0" smtClean="0">
                <a:latin typeface="Verdana"/>
                <a:cs typeface="Verdana"/>
              </a:rPr>
              <a:t> </a:t>
            </a:r>
            <a:r>
              <a:rPr kumimoji="1" lang="en-US" altLang="zh-CN" dirty="0">
                <a:latin typeface="Verdana"/>
                <a:cs typeface="Verdana"/>
              </a:rPr>
              <a:t>-</a:t>
            </a:r>
            <a:r>
              <a:rPr kumimoji="1" lang="en-US" altLang="zh-CN" dirty="0" smtClean="0">
                <a:latin typeface="Verdana"/>
                <a:cs typeface="Verdana"/>
              </a:rPr>
              <a:t> 00</a:t>
            </a:r>
            <a:r>
              <a:rPr kumimoji="1" lang="cs-CZ" altLang="zh-CN" dirty="0" smtClean="0">
                <a:latin typeface="Verdana"/>
                <a:cs typeface="Verdana"/>
              </a:rPr>
              <a:t>0</a:t>
            </a:r>
            <a:r>
              <a:rPr kumimoji="1" lang="en-US" altLang="zh-CN" dirty="0" smtClean="0">
                <a:latin typeface="Verdana"/>
                <a:cs typeface="Verdana"/>
              </a:rPr>
              <a:t>01011</a:t>
            </a:r>
            <a:r>
              <a:rPr kumimoji="1" lang="en-US" altLang="zh-CN" baseline="-25000" dirty="0" smtClean="0">
                <a:latin typeface="Verdana"/>
                <a:cs typeface="Verdana"/>
              </a:rPr>
              <a:t>2</a:t>
            </a:r>
            <a:endParaRPr kumimoji="1" lang="zh-CN" altLang="en-US" baseline="-25000" dirty="0">
              <a:latin typeface="Verdana"/>
              <a:cs typeface="Verdana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0 0 0 0 1 0 1 0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-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5"/>
          <p:cNvSpPr/>
          <p:nvPr/>
        </p:nvSpPr>
        <p:spPr>
          <a:xfrm>
            <a:off x="3964839" y="5565190"/>
            <a:ext cx="1024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Verdana"/>
                <a:cs typeface="Verdana"/>
              </a:rPr>
              <a:t>? ? ?</a:t>
            </a:r>
            <a:endParaRPr lang="en-US" sz="28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0338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2471" y="2616348"/>
            <a:ext cx="94373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Question: </a:t>
            </a:r>
          </a:p>
          <a:p>
            <a:r>
              <a:rPr kumimoji="1" lang="en-US" altLang="zh-CN" sz="4400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How </a:t>
            </a:r>
            <a:r>
              <a:rPr kumimoji="1" lang="en-US" altLang="zh-CN" sz="4400" dirty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 represent negative </a:t>
            </a:r>
            <a:r>
              <a:rPr kumimoji="1" lang="en-US" altLang="zh-CN" sz="4400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numbers?</a:t>
            </a:r>
            <a:endParaRPr lang="zh-CN" altLang="en-US" sz="4400" dirty="0">
              <a:solidFill>
                <a:srgbClr val="0000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Strawman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Most significant bit (MSB) represent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sz="2600" baseline="-25000" dirty="0" smtClean="0">
                <a:latin typeface="Verdana"/>
                <a:cs typeface="Verdana"/>
              </a:rPr>
              <a:t>2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1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600200"/>
            <a:ext cx="8685978" cy="4525963"/>
          </a:xfrm>
        </p:spPr>
        <p:txBody>
          <a:bodyPr/>
          <a:lstStyle/>
          <a:p>
            <a:r>
              <a:rPr lang="en-US" dirty="0" smtClean="0"/>
              <a:t>How many values can a group of 2 bits represent?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many values can a group of n bits represent?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55556"/>
              </p:ext>
            </p:extLst>
          </p:nvPr>
        </p:nvGraphicFramePr>
        <p:xfrm>
          <a:off x="1297705" y="2370843"/>
          <a:ext cx="899316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9658"/>
                <a:gridCol w="4496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ight Brace 4"/>
          <p:cNvSpPr/>
          <p:nvPr/>
        </p:nvSpPr>
        <p:spPr>
          <a:xfrm>
            <a:off x="2357599" y="2487637"/>
            <a:ext cx="437949" cy="1260064"/>
          </a:xfrm>
          <a:prstGeom prst="rightBrace">
            <a:avLst>
              <a:gd name="adj1" fmla="val 8333"/>
              <a:gd name="adj2" fmla="val 476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8899" y="2798750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15281" y="5207970"/>
            <a:ext cx="67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prstClr val="black"/>
                </a:solidFill>
                <a:latin typeface="Verdana"/>
                <a:cs typeface="Verdana"/>
              </a:rPr>
              <a:t>2</a:t>
            </a:r>
            <a:r>
              <a:rPr lang="en-US" altLang="zh-CN" sz="3600" baseline="30000" dirty="0" smtClean="0">
                <a:latin typeface="Verdana"/>
                <a:cs typeface="Verdana"/>
              </a:rPr>
              <a:t>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Strawman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Most significant bit (MSB) represent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sz="2600" baseline="-25000" dirty="0" smtClean="0">
                <a:latin typeface="Verdana"/>
                <a:cs typeface="Verdana"/>
              </a:rPr>
              <a:t>2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Strawman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Most significant bit (MSB) represent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sz="2600" baseline="-25000" dirty="0" smtClean="0">
                <a:latin typeface="Verdana"/>
                <a:cs typeface="Verdana"/>
              </a:rPr>
              <a:t>2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sp>
        <p:nvSpPr>
          <p:cNvPr id="18" name="Rectangle 4"/>
          <p:cNvSpPr/>
          <p:nvPr/>
        </p:nvSpPr>
        <p:spPr>
          <a:xfrm>
            <a:off x="5223369" y="5928214"/>
            <a:ext cx="13775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altLang="zh-CN" sz="2600" dirty="0" smtClean="0">
                <a:latin typeface="Verdana"/>
                <a:cs typeface="Verdana"/>
              </a:rPr>
              <a:t>2</a:t>
            </a:r>
            <a:r>
              <a:rPr lang="zh-CN" alt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 smtClean="0">
                <a:latin typeface="Verdana"/>
                <a:cs typeface="Verdana"/>
              </a:rPr>
              <a:t>???</a:t>
            </a:r>
            <a:endParaRPr lang="en-US" sz="2600" baseline="-25000" dirty="0">
              <a:latin typeface="Verdana"/>
              <a:cs typeface="Verdan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07" y="5740741"/>
            <a:ext cx="741031" cy="7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3519" y="1981301"/>
            <a:ext cx="3211734" cy="69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Byte 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020" y="2751891"/>
            <a:ext cx="3118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>
                <a:latin typeface="Arial"/>
                <a:cs typeface="Arial"/>
              </a:rPr>
              <a:t>Unsigned number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750" y="3383486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 smtClean="0">
                <a:latin typeface="Arial"/>
                <a:cs typeface="Arial"/>
              </a:rPr>
              <a:t>1 </a:t>
            </a:r>
            <a:r>
              <a:rPr lang="en-US" altLang="zh-CN" sz="2600" dirty="0">
                <a:latin typeface="Arial"/>
                <a:cs typeface="Arial"/>
              </a:rPr>
              <a:t>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3519" y="1981301"/>
            <a:ext cx="3211734" cy="69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Byte 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020" y="2751891"/>
            <a:ext cx="3118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>
                <a:latin typeface="Arial"/>
                <a:cs typeface="Arial"/>
              </a:rPr>
              <a:t>Unsigned number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750" y="3383486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 smtClean="0">
                <a:latin typeface="Arial"/>
                <a:cs typeface="Arial"/>
              </a:rPr>
              <a:t>1 </a:t>
            </a:r>
            <a:r>
              <a:rPr lang="en-US" altLang="zh-CN" sz="2600" dirty="0">
                <a:latin typeface="Arial"/>
                <a:cs typeface="Arial"/>
              </a:rPr>
              <a:t>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1" name="矩形 10"/>
          <p:cNvSpPr/>
          <p:nvPr/>
        </p:nvSpPr>
        <p:spPr>
          <a:xfrm>
            <a:off x="180936" y="4340584"/>
            <a:ext cx="2621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Arial"/>
                <a:cs typeface="Arial"/>
              </a:rPr>
              <a:t>igned number</a:t>
            </a:r>
            <a:endParaRPr lang="zh-CN" altLang="en-US" sz="2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3620" y="4995919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 smtClean="0">
                <a:solidFill>
                  <a:srgbClr val="FF0000"/>
                </a:solidFill>
                <a:latin typeface="Arial"/>
                <a:cs typeface="Arial"/>
              </a:rPr>
              <a:t>-1</a:t>
            </a:r>
            <a:r>
              <a:rPr lang="en-US" altLang="zh-CN" sz="2600" dirty="0" smtClean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7588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856184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2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74283" y="339308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MSB:  </a:t>
            </a:r>
            <a:r>
              <a:rPr lang="en-US" altLang="zh-CN" sz="3200" dirty="0" err="1" smtClean="0">
                <a:latin typeface="Arial"/>
                <a:cs typeface="Arial"/>
              </a:rPr>
              <a:t>val</a:t>
            </a:r>
            <a:r>
              <a:rPr lang="en-US" altLang="zh-CN" sz="3200" dirty="0" smtClean="0">
                <a:latin typeface="Arial"/>
                <a:cs typeface="Arial"/>
              </a:rPr>
              <a:t>( </a:t>
            </a:r>
            <a:r>
              <a:rPr lang="en-US" altLang="zh-CN" sz="3200" dirty="0" err="1" smtClean="0">
                <a:latin typeface="Consolas"/>
                <a:cs typeface="Consolas"/>
              </a:rPr>
              <a:t>b</a:t>
            </a:r>
            <a:r>
              <a:rPr lang="en-US" altLang="zh-CN" sz="3200" baseline="-25000" dirty="0" err="1" smtClean="0">
                <a:latin typeface="Consolas"/>
                <a:cs typeface="Consolas"/>
              </a:rPr>
              <a:t>w</a:t>
            </a:r>
            <a:r>
              <a:rPr lang="en-US" altLang="zh-CN" sz="3200" baseline="-25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)</a:t>
            </a:r>
            <a:r>
              <a:rPr lang="en-US" altLang="zh-CN" sz="3200" baseline="-25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= -</a:t>
            </a:r>
            <a:r>
              <a:rPr lang="en-US" altLang="zh-CN" sz="3200" dirty="0" err="1">
                <a:latin typeface="Consolas"/>
                <a:cs typeface="Consolas"/>
              </a:rPr>
              <a:t>b</a:t>
            </a:r>
            <a:r>
              <a:rPr lang="en-US" altLang="zh-CN" sz="3200" baseline="-25000" dirty="0" err="1" smtClean="0">
                <a:latin typeface="Consolas"/>
                <a:cs typeface="Consolas"/>
              </a:rPr>
              <a:t>w</a:t>
            </a:r>
            <a:r>
              <a:rPr lang="en-US" altLang="zh-CN" sz="3200" dirty="0" smtClean="0">
                <a:latin typeface="Consolas"/>
                <a:cs typeface="Consolas"/>
              </a:rPr>
              <a:t> * 2</a:t>
            </a:r>
            <a:r>
              <a:rPr lang="en-US" altLang="zh-CN" sz="3200" baseline="30000" dirty="0" smtClean="0">
                <a:latin typeface="Consolas"/>
                <a:cs typeface="Consolas"/>
              </a:rPr>
              <a:t>w</a:t>
            </a:r>
            <a:endParaRPr lang="en-US" altLang="zh-CN" sz="3200" baseline="30000" dirty="0">
              <a:latin typeface="Consolas"/>
              <a:cs typeface="Consola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30" y="4174629"/>
            <a:ext cx="8124169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Other:  </a:t>
            </a:r>
            <a:r>
              <a:rPr lang="en-US" altLang="zh-CN" sz="3200" dirty="0" err="1" smtClean="0">
                <a:latin typeface="Arial"/>
                <a:cs typeface="Arial"/>
              </a:rPr>
              <a:t>val</a:t>
            </a:r>
            <a:r>
              <a:rPr lang="en-US" altLang="zh-CN" sz="3200" dirty="0" smtClean="0">
                <a:latin typeface="Arial"/>
                <a:cs typeface="Arial"/>
              </a:rPr>
              <a:t> ( </a:t>
            </a:r>
            <a:r>
              <a:rPr lang="en-US" altLang="zh-CN" sz="3200" dirty="0">
                <a:latin typeface="Consolas"/>
                <a:cs typeface="Consolas"/>
              </a:rPr>
              <a:t>b</a:t>
            </a:r>
            <a:r>
              <a:rPr lang="en-US" altLang="zh-CN" sz="3200" baseline="-25000" dirty="0" smtClean="0">
                <a:latin typeface="Consolas"/>
                <a:cs typeface="Consolas"/>
              </a:rPr>
              <a:t>i </a:t>
            </a:r>
            <a:r>
              <a:rPr lang="en-US" altLang="zh-CN" sz="3200" dirty="0" smtClean="0">
                <a:latin typeface="Consolas"/>
                <a:cs typeface="Consolas"/>
              </a:rPr>
              <a:t>)</a:t>
            </a:r>
            <a:r>
              <a:rPr lang="en-US" altLang="zh-CN" sz="3200" baseline="-25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= b</a:t>
            </a:r>
            <a:r>
              <a:rPr lang="en-US" altLang="zh-CN" sz="3200" baseline="-25000" dirty="0" smtClean="0"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latin typeface="Consolas"/>
                <a:cs typeface="Consolas"/>
              </a:rPr>
              <a:t> * 2</a:t>
            </a:r>
            <a:r>
              <a:rPr lang="en-US" altLang="zh-CN" sz="3200" baseline="30000" dirty="0" smtClean="0"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latin typeface="Consolas"/>
                <a:cs typeface="Consolas"/>
              </a:rPr>
              <a:t>,  </a:t>
            </a:r>
            <a:r>
              <a:rPr lang="en-US" altLang="zh-CN" sz="2400" dirty="0" smtClean="0">
                <a:latin typeface="Consolas"/>
                <a:cs typeface="Consolas"/>
              </a:rPr>
              <a:t>0 &lt;= </a:t>
            </a:r>
            <a:r>
              <a:rPr lang="en-US" altLang="zh-CN" sz="2400" dirty="0" err="1" smtClean="0">
                <a:latin typeface="Consolas"/>
                <a:cs typeface="Consolas"/>
              </a:rPr>
              <a:t>i</a:t>
            </a:r>
            <a:r>
              <a:rPr lang="en-US" altLang="zh-CN" sz="2400" dirty="0" smtClean="0">
                <a:latin typeface="Consolas"/>
                <a:cs typeface="Consolas"/>
              </a:rPr>
              <a:t> &lt; w</a:t>
            </a:r>
            <a:endParaRPr lang="en-US" altLang="zh-CN" sz="2400" baseline="30000" dirty="0">
              <a:latin typeface="Consolas"/>
              <a:cs typeface="Consolas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11454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3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50165"/>
              </p:ext>
            </p:extLst>
          </p:nvPr>
        </p:nvGraphicFramePr>
        <p:xfrm>
          <a:off x="546575" y="3398850"/>
          <a:ext cx="773099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677"/>
                <a:gridCol w="4289689"/>
                <a:gridCol w="138262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b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6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7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9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118956"/>
              </p:ext>
            </p:extLst>
          </p:nvPr>
        </p:nvGraphicFramePr>
        <p:xfrm>
          <a:off x="546575" y="3398850"/>
          <a:ext cx="773099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0322"/>
                <a:gridCol w="3540157"/>
                <a:gridCol w="1680515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 smtClean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0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1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04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27287"/>
              </p:ext>
            </p:extLst>
          </p:nvPr>
        </p:nvGraphicFramePr>
        <p:xfrm>
          <a:off x="546575" y="3398850"/>
          <a:ext cx="728855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3073"/>
                <a:gridCol w="3721980"/>
                <a:gridCol w="1303501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 smtClean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 *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5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-91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Arial"/>
                          <a:cs typeface="Arial"/>
                        </a:rPr>
                        <a:t> 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5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6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32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74472"/>
              </p:ext>
            </p:extLst>
          </p:nvPr>
        </p:nvGraphicFramePr>
        <p:xfrm>
          <a:off x="546575" y="3398850"/>
          <a:ext cx="728855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631"/>
                <a:gridCol w="4025422"/>
                <a:gridCol w="1303501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 smtClean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 *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5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-91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6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4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endParaRPr lang="en-US" altLang="zh-CN" sz="2400" baseline="300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85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3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4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9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wo’s complement</a:t>
            </a:r>
            <a:endParaRPr kumimoji="1" lang="zh-CN" altLang="en-US" dirty="0"/>
          </a:p>
        </p:txBody>
      </p:sp>
      <p:sp>
        <p:nvSpPr>
          <p:cNvPr id="11" name="Rectangle 4"/>
          <p:cNvSpPr/>
          <p:nvPr/>
        </p:nvSpPr>
        <p:spPr>
          <a:xfrm>
            <a:off x="1224423" y="360310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2" name="Rectangle 5"/>
          <p:cNvSpPr/>
          <p:nvPr/>
        </p:nvSpPr>
        <p:spPr>
          <a:xfrm>
            <a:off x="1107204" y="421033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09359" y="420260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4" name="Straight Connector 8"/>
          <p:cNvCxnSpPr/>
          <p:nvPr/>
        </p:nvCxnSpPr>
        <p:spPr>
          <a:xfrm>
            <a:off x="421203" y="488096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/>
          <p:nvPr/>
        </p:nvSpPr>
        <p:spPr>
          <a:xfrm>
            <a:off x="1107204" y="510928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5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6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25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digression: you must memorize common powers of 2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57671" y="1491854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0</a:t>
              </a:r>
              <a:r>
                <a:rPr lang="en-US" sz="2800" dirty="0" smtClean="0"/>
                <a:t>   = 1 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1</a:t>
              </a:r>
              <a:r>
                <a:rPr lang="en-US" sz="2800" dirty="0" smtClean="0"/>
                <a:t>   = 2 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2</a:t>
              </a:r>
              <a:r>
                <a:rPr lang="en-US" sz="2800" dirty="0" smtClean="0"/>
                <a:t>   = 4 </a:t>
              </a:r>
              <a:endParaRPr lang="en-US" sz="2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3</a:t>
              </a:r>
              <a:r>
                <a:rPr lang="en-US" sz="2800" dirty="0" smtClean="0"/>
                <a:t>   = 8 </a:t>
              </a:r>
              <a:endParaRPr lang="en-US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4</a:t>
              </a:r>
              <a:r>
                <a:rPr lang="en-US" sz="2800" dirty="0" smtClean="0"/>
                <a:t>   = 16 </a:t>
              </a:r>
              <a:endParaRPr lang="en-US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5</a:t>
              </a:r>
              <a:r>
                <a:rPr lang="en-US" sz="2800" dirty="0" smtClean="0"/>
                <a:t>   = 32 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6</a:t>
              </a:r>
              <a:r>
                <a:rPr lang="en-US" sz="2800" dirty="0" smtClean="0"/>
                <a:t>   = 64 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7</a:t>
              </a:r>
              <a:r>
                <a:rPr lang="en-US" sz="2800" dirty="0" smtClean="0"/>
                <a:t>   = 128 </a:t>
              </a:r>
              <a:endParaRPr lang="en-US" sz="2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8</a:t>
              </a:r>
              <a:r>
                <a:rPr lang="en-US" sz="2800" dirty="0" smtClean="0"/>
                <a:t>   = 256</a:t>
              </a:r>
              <a:endParaRPr lang="en-US" sz="2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9</a:t>
              </a:r>
              <a:r>
                <a:rPr lang="en-US" sz="2800" dirty="0" smtClean="0"/>
                <a:t>   = 512</a:t>
              </a:r>
              <a:endParaRPr lang="en-US" sz="2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10</a:t>
              </a:r>
              <a:r>
                <a:rPr lang="en-US" sz="2800" dirty="0" smtClean="0"/>
                <a:t>  = 1024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wo’s complement</a:t>
            </a:r>
            <a:endParaRPr kumimoji="1" lang="zh-CN" altLang="en-US" dirty="0"/>
          </a:p>
        </p:txBody>
      </p:sp>
      <p:sp>
        <p:nvSpPr>
          <p:cNvPr id="11" name="Rectangle 4"/>
          <p:cNvSpPr/>
          <p:nvPr/>
        </p:nvSpPr>
        <p:spPr>
          <a:xfrm>
            <a:off x="1224423" y="360310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2" name="Rectangle 5"/>
          <p:cNvSpPr/>
          <p:nvPr/>
        </p:nvSpPr>
        <p:spPr>
          <a:xfrm>
            <a:off x="1107204" y="421033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09359" y="420260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4" name="Straight Connector 8"/>
          <p:cNvCxnSpPr/>
          <p:nvPr/>
        </p:nvCxnSpPr>
        <p:spPr>
          <a:xfrm>
            <a:off x="421203" y="488096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/>
          <p:nvPr/>
        </p:nvSpPr>
        <p:spPr>
          <a:xfrm>
            <a:off x="1107204" y="510928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sp>
        <p:nvSpPr>
          <p:cNvPr id="3" name="矩形 2"/>
          <p:cNvSpPr/>
          <p:nvPr/>
        </p:nvSpPr>
        <p:spPr>
          <a:xfrm>
            <a:off x="7560613" y="4275578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6" name="矩形 15"/>
          <p:cNvSpPr/>
          <p:nvPr/>
        </p:nvSpPr>
        <p:spPr>
          <a:xfrm>
            <a:off x="7980604" y="3608479"/>
            <a:ext cx="3640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latin typeface="Verdana"/>
                <a:cs typeface="Verdana"/>
              </a:rPr>
              <a:t>1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60613" y="5051416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</a:t>
            </a:r>
            <a:r>
              <a:rPr lang="en-US" altLang="zh-CN" sz="2200" dirty="0" smtClean="0">
                <a:latin typeface="Verdana"/>
                <a:cs typeface="Verdana"/>
              </a:rPr>
              <a:t>126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79919" y="4255820"/>
            <a:ext cx="194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</a:t>
            </a:r>
            <a:r>
              <a:rPr lang="zh-CN" altLang="en-US" sz="2200" dirty="0">
                <a:latin typeface="Verdana"/>
                <a:cs typeface="Verdana"/>
              </a:rPr>
              <a:t> * </a:t>
            </a:r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en-US" altLang="zh-CN" sz="2200" baseline="30000" dirty="0">
                <a:latin typeface="Verdana"/>
                <a:cs typeface="Verdana"/>
              </a:rPr>
              <a:t>7</a:t>
            </a:r>
            <a:r>
              <a:rPr lang="en-US" altLang="zh-CN" sz="2200" dirty="0">
                <a:latin typeface="Verdana"/>
                <a:cs typeface="Verdana"/>
              </a:rPr>
              <a:t> + 2</a:t>
            </a:r>
            <a:r>
              <a:rPr lang="en-US" altLang="zh-CN" sz="2200" baseline="30000" dirty="0">
                <a:latin typeface="Verdana"/>
                <a:cs typeface="Verdana"/>
              </a:rPr>
              <a:t>0</a:t>
            </a:r>
            <a:r>
              <a:rPr lang="en-US" altLang="zh-CN" sz="2200" dirty="0" smtClean="0">
                <a:latin typeface="Verdana"/>
                <a:cs typeface="Verdana"/>
              </a:rPr>
              <a:t> 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40185" y="3591351"/>
            <a:ext cx="8455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latin typeface="Verdana"/>
                <a:cs typeface="Verdana"/>
              </a:rPr>
              <a:t>2</a:t>
            </a:r>
            <a:r>
              <a:rPr lang="en-US" altLang="zh-CN" sz="2200" baseline="30000" dirty="0" smtClean="0">
                <a:latin typeface="Verdana"/>
                <a:cs typeface="Verdana"/>
              </a:rPr>
              <a:t>0</a:t>
            </a:r>
            <a:r>
              <a:rPr lang="en-US" altLang="zh-CN" sz="2200" dirty="0" smtClean="0">
                <a:latin typeface="Verdana"/>
                <a:cs typeface="Verdana"/>
              </a:rPr>
              <a:t> 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32050" y="5042442"/>
            <a:ext cx="194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</a:t>
            </a:r>
            <a:r>
              <a:rPr lang="zh-CN" altLang="en-US" sz="2200" dirty="0">
                <a:latin typeface="Verdana"/>
                <a:cs typeface="Verdana"/>
              </a:rPr>
              <a:t> * </a:t>
            </a:r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en-US" altLang="zh-CN" sz="2200" baseline="30000" dirty="0">
                <a:latin typeface="Verdana"/>
                <a:cs typeface="Verdana"/>
              </a:rPr>
              <a:t>7</a:t>
            </a:r>
            <a:r>
              <a:rPr lang="en-US" altLang="zh-CN" sz="2200" dirty="0">
                <a:latin typeface="Verdana"/>
                <a:cs typeface="Verdana"/>
              </a:rPr>
              <a:t> + </a:t>
            </a:r>
            <a:r>
              <a:rPr lang="en-US" altLang="zh-CN" sz="2200" dirty="0" smtClean="0">
                <a:latin typeface="Verdana"/>
                <a:cs typeface="Verdana"/>
              </a:rPr>
              <a:t>2</a:t>
            </a:r>
            <a:r>
              <a:rPr lang="en-US" altLang="zh-CN" sz="2200" baseline="30000" dirty="0" smtClean="0">
                <a:latin typeface="Verdana"/>
                <a:cs typeface="Verdana"/>
              </a:rPr>
              <a:t>1</a:t>
            </a:r>
            <a:r>
              <a:rPr lang="en-US" altLang="zh-CN" sz="2200" dirty="0" smtClean="0">
                <a:latin typeface="Verdana"/>
                <a:cs typeface="Verdana"/>
              </a:rPr>
              <a:t> </a:t>
            </a:r>
            <a:endParaRPr lang="en-US" altLang="zh-CN" sz="2200" dirty="0">
              <a:latin typeface="Verdana"/>
              <a:cs typeface="Verdana"/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7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8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23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1. represent 40 in binary 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204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2. flip all bits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33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38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5640" y="4846239"/>
            <a:ext cx="172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800" dirty="0" smtClean="0">
                <a:solidFill>
                  <a:srgbClr val="FF0000"/>
                </a:solidFill>
                <a:latin typeface="Calibri"/>
                <a:cs typeface="Calibri"/>
              </a:rPr>
              <a:t>0010 1000</a:t>
            </a:r>
            <a:endParaRPr lang="zh-CN" alt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04401" y="5327865"/>
            <a:ext cx="172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800" dirty="0" smtClean="0">
                <a:solidFill>
                  <a:srgbClr val="FF0000"/>
                </a:solidFill>
                <a:latin typeface="Calibri"/>
                <a:cs typeface="Calibri"/>
              </a:rPr>
              <a:t>1101 0111</a:t>
            </a:r>
            <a:endParaRPr lang="zh-CN" alt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068677" y="5392472"/>
            <a:ext cx="394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/>
                <a:cs typeface="Verdana"/>
              </a:rPr>
              <a:t>+</a:t>
            </a:r>
            <a:endParaRPr lang="en-US" sz="2000" dirty="0">
              <a:latin typeface="Verdana"/>
              <a:cs typeface="Verdana"/>
            </a:endParaRPr>
          </a:p>
        </p:txBody>
      </p:sp>
      <p:cxnSp>
        <p:nvCxnSpPr>
          <p:cNvPr id="14" name="Straight Connector 8"/>
          <p:cNvCxnSpPr/>
          <p:nvPr/>
        </p:nvCxnSpPr>
        <p:spPr>
          <a:xfrm>
            <a:off x="1975456" y="5939099"/>
            <a:ext cx="24975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488216" y="5995289"/>
            <a:ext cx="172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800" dirty="0" smtClean="0">
                <a:solidFill>
                  <a:srgbClr val="FF0000"/>
                </a:solidFill>
                <a:latin typeface="Calibri"/>
                <a:cs typeface="Calibri"/>
              </a:rPr>
              <a:t>1111 </a:t>
            </a:r>
            <a:r>
              <a:rPr lang="fi-FI" altLang="zh-CN" sz="28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lang="fi-FI" altLang="zh-CN" sz="2800" dirty="0" smtClean="0">
                <a:solidFill>
                  <a:srgbClr val="FF0000"/>
                </a:solidFill>
                <a:latin typeface="Calibri"/>
                <a:cs typeface="Calibri"/>
              </a:rPr>
              <a:t>111</a:t>
            </a:r>
            <a:endParaRPr lang="zh-CN" alt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96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15640" y="4846239"/>
            <a:ext cx="172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800" dirty="0" smtClean="0">
                <a:solidFill>
                  <a:srgbClr val="FF0000"/>
                </a:solidFill>
                <a:latin typeface="Calibri"/>
                <a:cs typeface="Calibri"/>
              </a:rPr>
              <a:t>0010 1000</a:t>
            </a:r>
            <a:endParaRPr lang="zh-CN" alt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04401" y="5327865"/>
            <a:ext cx="172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800" dirty="0" smtClean="0">
                <a:solidFill>
                  <a:srgbClr val="FF0000"/>
                </a:solidFill>
                <a:latin typeface="Calibri"/>
                <a:cs typeface="Calibri"/>
              </a:rPr>
              <a:t>1101 0111</a:t>
            </a:r>
            <a:endParaRPr lang="zh-CN" alt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068677" y="5791252"/>
            <a:ext cx="394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/>
                <a:cs typeface="Verdana"/>
              </a:rPr>
              <a:t>+</a:t>
            </a:r>
            <a:endParaRPr lang="en-US" sz="2000" dirty="0">
              <a:latin typeface="Verdana"/>
              <a:cs typeface="Verdana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3854838" y="5813918"/>
            <a:ext cx="571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1975456" y="6219264"/>
            <a:ext cx="24975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29719" y="6275454"/>
            <a:ext cx="1984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2800" dirty="0" smtClean="0">
                <a:latin typeface="Calibri"/>
                <a:cs typeface="Calibri"/>
              </a:rPr>
              <a:t>1</a:t>
            </a:r>
            <a:r>
              <a:rPr lang="fi-FI" altLang="zh-CN" sz="2800" dirty="0" smtClean="0">
                <a:solidFill>
                  <a:srgbClr val="FF0000"/>
                </a:solidFill>
                <a:latin typeface="Calibri"/>
                <a:cs typeface="Calibri"/>
              </a:rPr>
              <a:t> 0000 0000</a:t>
            </a:r>
            <a:endParaRPr lang="zh-CN" alt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25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this trick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3540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Verdana"/>
                <a:cs typeface="Verdana"/>
              </a:rPr>
              <a:t>1111...11</a:t>
            </a:r>
            <a:r>
              <a:rPr lang="en-US" baseline="-25000" dirty="0" smtClean="0">
                <a:latin typeface="Verdana"/>
                <a:cs typeface="Verdana"/>
              </a:rPr>
              <a:t>2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smtClean="0"/>
              <a:t>in 2’s complement?</a:t>
            </a:r>
          </a:p>
          <a:p>
            <a:endParaRPr lang="en-US" baseline="-25000" dirty="0">
              <a:latin typeface="Verdana"/>
              <a:cs typeface="Verdana"/>
            </a:endParaRPr>
          </a:p>
          <a:p>
            <a:endParaRPr lang="en-US" baseline="-25000" dirty="0">
              <a:latin typeface="Verdana"/>
              <a:cs typeface="Verdana"/>
            </a:endParaRPr>
          </a:p>
          <a:p>
            <a:r>
              <a:rPr lang="en-US" dirty="0" smtClean="0"/>
              <a:t> 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436508"/>
              </p:ext>
            </p:extLst>
          </p:nvPr>
        </p:nvGraphicFramePr>
        <p:xfrm>
          <a:off x="1855788" y="5416550"/>
          <a:ext cx="22098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4" name="Equation" r:id="rId3" imgW="825500" imgH="241300" progId="Equation.3">
                  <p:embed/>
                </p:oleObj>
              </mc:Choice>
              <mc:Fallback>
                <p:oleObj name="Equation" r:id="rId3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5788" y="5416550"/>
                        <a:ext cx="2209800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1845733" y="3759200"/>
            <a:ext cx="2726267" cy="1202267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b with bits flipped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368351"/>
              </p:ext>
            </p:extLst>
          </p:nvPr>
        </p:nvGraphicFramePr>
        <p:xfrm>
          <a:off x="1191683" y="2833159"/>
          <a:ext cx="3843338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5" name="Equation" r:id="rId5" imgW="1435100" imgH="241300" progId="Equation.3">
                  <p:embed/>
                </p:oleObj>
              </mc:Choice>
              <mc:Fallback>
                <p:oleObj name="Equation" r:id="rId5" imgW="1435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683" y="2833159"/>
                        <a:ext cx="3843338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Exercise Time II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84715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0xce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 smtClean="0">
                          <a:latin typeface="Verdana"/>
                          <a:cs typeface="Verdana"/>
                        </a:rPr>
                        <a:t>1001 1100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-90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Answers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67337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0xce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-50</a:t>
                      </a:r>
                      <a:endParaRPr lang="en-US" altLang="zh-CN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800" b="0" dirty="0" smtClean="0">
                          <a:latin typeface="Verdana"/>
                          <a:cs typeface="Verdana"/>
                        </a:rPr>
                        <a:t>1100 1110</a:t>
                      </a:r>
                      <a:endParaRPr lang="en-US" altLang="zh-CN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0x9c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-100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 smtClean="0">
                          <a:latin typeface="Verdana"/>
                          <a:cs typeface="Verdana"/>
                        </a:rPr>
                        <a:t>1001 1100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0x7f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800" b="0" dirty="0" smtClean="0">
                          <a:latin typeface="Verdana"/>
                          <a:cs typeface="Verdana"/>
                        </a:rPr>
                        <a:t>0111 1111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0x80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1000 0000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0xa6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-90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CN" sz="1800" dirty="0" smtClean="0">
                          <a:latin typeface="Verdana"/>
                          <a:cs typeface="Verdana"/>
                        </a:rPr>
                        <a:t>1010 0110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96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Represent non-negative </a:t>
            </a:r>
            <a:r>
              <a:rPr kumimoji="1" lang="en-US" altLang="zh-CN" dirty="0">
                <a:latin typeface="Arial"/>
                <a:cs typeface="Arial"/>
              </a:rPr>
              <a:t>i</a:t>
            </a:r>
            <a:r>
              <a:rPr kumimoji="1" lang="en-US" altLang="zh-CN" dirty="0" smtClean="0">
                <a:latin typeface="Arial"/>
                <a:cs typeface="Arial"/>
              </a:rPr>
              <a:t>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3366FF"/>
                </a:solidFill>
                <a:latin typeface="Verdana"/>
                <a:cs typeface="Verdana"/>
              </a:rPr>
              <a:t>Solution</a:t>
            </a:r>
            <a:r>
              <a:rPr kumimoji="1" lang="en-US" altLang="zh-CN" dirty="0" smtClean="0">
                <a:latin typeface="Verdana"/>
                <a:cs typeface="Verdana"/>
              </a:rPr>
              <a:t>: Base-2 representation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 smtClean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bits: 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n-1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n-2</a:t>
            </a:r>
            <a:r>
              <a:rPr kumimoji="1" lang="mr-IN" altLang="zh-CN" sz="3200" dirty="0" smtClean="0">
                <a:latin typeface="Verdana"/>
                <a:cs typeface="Verdana"/>
              </a:rPr>
              <a:t>…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1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0</a:t>
            </a:r>
            <a:r>
              <a:rPr kumimoji="1" lang="en-US" altLang="zh-CN" sz="3200" dirty="0" smtClean="0">
                <a:latin typeface="Verdana"/>
                <a:cs typeface="Verdana"/>
              </a:rPr>
              <a:t> </a:t>
            </a:r>
            <a:endParaRPr kumimoji="1" lang="en-US" altLang="zh-CN" sz="3200" baseline="-25000" dirty="0" smtClean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en-US" altLang="zh-CN" sz="3200" dirty="0" smtClean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sz="3200" dirty="0" smtClean="0">
                <a:solidFill>
                  <a:srgbClr val="3366FF"/>
                </a:solidFill>
                <a:latin typeface="Verdana"/>
                <a:cs typeface="Verdana"/>
              </a:rPr>
              <a:t>Question</a:t>
            </a:r>
            <a:r>
              <a:rPr kumimoji="1" lang="en-US" altLang="zh-CN" sz="3200" dirty="0" smtClean="0">
                <a:latin typeface="Verdana"/>
                <a:cs typeface="Verdana"/>
              </a:rPr>
              <a:t>: how to map each bit pattern to a unique integer in [0, </a:t>
            </a:r>
            <a:r>
              <a:rPr kumimoji="1" lang="en-US" altLang="zh-CN" dirty="0" smtClean="0">
                <a:latin typeface="Verdana"/>
                <a:cs typeface="Verdana"/>
              </a:rPr>
              <a:t>??</a:t>
            </a:r>
            <a:r>
              <a:rPr lang="en-US" altLang="zh-CN" sz="3200" dirty="0" smtClean="0"/>
              <a:t>]</a:t>
            </a:r>
            <a:r>
              <a:rPr lang="en-US" altLang="zh-CN" sz="3200" dirty="0" smtClean="0"/>
              <a:t>?</a:t>
            </a:r>
          </a:p>
          <a:p>
            <a:pPr marL="0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669863"/>
              </p:ext>
            </p:extLst>
          </p:nvPr>
        </p:nvGraphicFramePr>
        <p:xfrm>
          <a:off x="4502150" y="3996266"/>
          <a:ext cx="2224852" cy="186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7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2150" y="3996266"/>
                        <a:ext cx="2224852" cy="1862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4690532" y="5858932"/>
            <a:ext cx="4199467" cy="999067"/>
          </a:xfrm>
          <a:prstGeom prst="wedgeRoundRectCallout">
            <a:avLst>
              <a:gd name="adj1" fmla="val -30521"/>
              <a:gd name="adj2" fmla="val -103337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400" baseline="-25000" dirty="0" smtClean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400" dirty="0" err="1" smtClean="0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</a:t>
            </a:r>
            <a:r>
              <a:rPr kumimoji="1" lang="en-US" altLang="zh-CN" sz="2400" dirty="0" err="1" smtClean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3750733" y="2961167"/>
            <a:ext cx="1752600" cy="558799"/>
          </a:xfrm>
          <a:prstGeom prst="wedgeRoundRectCallout">
            <a:avLst>
              <a:gd name="adj1" fmla="val -96952"/>
              <a:gd name="adj2" fmla="val -7386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Ranges</a:t>
            </a:r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022422"/>
              </p:ext>
            </p:extLst>
          </p:nvPr>
        </p:nvGraphicFramePr>
        <p:xfrm>
          <a:off x="550691" y="1723555"/>
          <a:ext cx="813610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021"/>
                <a:gridCol w="2530398"/>
                <a:gridCol w="1407210"/>
                <a:gridCol w="1368480"/>
              </a:tblGrid>
              <a:tr h="454202"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79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Ranges</a:t>
            </a:r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93962"/>
              </p:ext>
            </p:extLst>
          </p:nvPr>
        </p:nvGraphicFramePr>
        <p:xfrm>
          <a:off x="550691" y="1723555"/>
          <a:ext cx="813610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021"/>
                <a:gridCol w="2530398"/>
                <a:gridCol w="1407210"/>
                <a:gridCol w="1368480"/>
              </a:tblGrid>
              <a:tr h="454202"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16202" y="3750045"/>
            <a:ext cx="26394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Calibri"/>
                <a:cs typeface="Calibri"/>
              </a:rPr>
              <a:t>Min:   1000 0000</a:t>
            </a:r>
          </a:p>
          <a:p>
            <a:r>
              <a:rPr lang="en-US" altLang="zh-CN" sz="2800" dirty="0" smtClean="0">
                <a:solidFill>
                  <a:srgbClr val="0000FF"/>
                </a:solidFill>
                <a:latin typeface="Calibri"/>
                <a:cs typeface="Calibri"/>
              </a:rPr>
              <a:t>Max:  0111 1111</a:t>
            </a:r>
            <a:endParaRPr lang="en-US" altLang="zh-CN" sz="28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Overflow</a:t>
            </a:r>
            <a:endParaRPr kumimoji="1" lang="zh-CN" altLang="en-US" dirty="0"/>
          </a:p>
        </p:txBody>
      </p:sp>
      <p:sp>
        <p:nvSpPr>
          <p:cNvPr id="4" name="Rectangle 4"/>
          <p:cNvSpPr/>
          <p:nvPr/>
        </p:nvSpPr>
        <p:spPr>
          <a:xfrm>
            <a:off x="1839487" y="1987816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5" name="Rectangle 5"/>
          <p:cNvSpPr/>
          <p:nvPr/>
        </p:nvSpPr>
        <p:spPr>
          <a:xfrm>
            <a:off x="1722268" y="2595048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4423" y="2587324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Straight Connector 8"/>
          <p:cNvCxnSpPr/>
          <p:nvPr/>
        </p:nvCxnSpPr>
        <p:spPr>
          <a:xfrm>
            <a:off x="1036267" y="3265679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6368" y="1985673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0" name="矩形 9"/>
          <p:cNvSpPr/>
          <p:nvPr/>
        </p:nvSpPr>
        <p:spPr>
          <a:xfrm>
            <a:off x="5566368" y="2629967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9027"/>
              </p:ext>
            </p:extLst>
          </p:nvPr>
        </p:nvGraphicFramePr>
        <p:xfrm>
          <a:off x="955808" y="4769057"/>
          <a:ext cx="7021169" cy="1251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183642"/>
                <a:gridCol w="1214372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3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Overflow</a:t>
            </a:r>
            <a:endParaRPr kumimoji="1" lang="zh-CN" altLang="en-US" dirty="0"/>
          </a:p>
        </p:txBody>
      </p:sp>
      <p:sp>
        <p:nvSpPr>
          <p:cNvPr id="4" name="Rectangle 4"/>
          <p:cNvSpPr/>
          <p:nvPr/>
        </p:nvSpPr>
        <p:spPr>
          <a:xfrm>
            <a:off x="1839487" y="1987816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5" name="Rectangle 5"/>
          <p:cNvSpPr/>
          <p:nvPr/>
        </p:nvSpPr>
        <p:spPr>
          <a:xfrm>
            <a:off x="1722268" y="2595048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4423" y="2587324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Straight Connector 8"/>
          <p:cNvCxnSpPr/>
          <p:nvPr/>
        </p:nvCxnSpPr>
        <p:spPr>
          <a:xfrm>
            <a:off x="1036267" y="3265679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9"/>
          <p:cNvSpPr/>
          <p:nvPr/>
        </p:nvSpPr>
        <p:spPr>
          <a:xfrm>
            <a:off x="1722268" y="349399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sp>
        <p:nvSpPr>
          <p:cNvPr id="9" name="矩形 8"/>
          <p:cNvSpPr/>
          <p:nvPr/>
        </p:nvSpPr>
        <p:spPr>
          <a:xfrm>
            <a:off x="5566368" y="1985673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0" name="矩形 9"/>
          <p:cNvSpPr/>
          <p:nvPr/>
        </p:nvSpPr>
        <p:spPr>
          <a:xfrm>
            <a:off x="5566368" y="2629967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1" name="Rectangle 9"/>
          <p:cNvSpPr/>
          <p:nvPr/>
        </p:nvSpPr>
        <p:spPr>
          <a:xfrm>
            <a:off x="1358286" y="3471717"/>
            <a:ext cx="396638" cy="492443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63280" y="3482857"/>
            <a:ext cx="9248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latin typeface="Verdana"/>
                <a:cs typeface="Verdana"/>
              </a:rPr>
              <a:t>2</a:t>
            </a:r>
            <a:r>
              <a:rPr lang="zh-CN" altLang="en-US" sz="2200" dirty="0" smtClean="0">
                <a:latin typeface="Verdana"/>
                <a:cs typeface="Verdana"/>
              </a:rPr>
              <a:t> </a:t>
            </a:r>
            <a:r>
              <a:rPr lang="en-US" altLang="zh-CN" sz="2200" dirty="0" smtClean="0">
                <a:latin typeface="Verdana"/>
                <a:cs typeface="Verdana"/>
              </a:rPr>
              <a:t>???</a:t>
            </a:r>
            <a:endParaRPr lang="en-US" altLang="zh-CN" sz="2200" dirty="0">
              <a:latin typeface="Verdana"/>
              <a:cs typeface="Verdan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831" y="3343078"/>
            <a:ext cx="618480" cy="643362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802464"/>
              </p:ext>
            </p:extLst>
          </p:nvPr>
        </p:nvGraphicFramePr>
        <p:xfrm>
          <a:off x="955808" y="4769057"/>
          <a:ext cx="7021169" cy="1251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183642"/>
                <a:gridCol w="1214372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92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8080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77154" y="2894532"/>
            <a:ext cx="797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6685" y="162007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45446" y="198637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745446" y="4971206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45446" y="459601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45446" y="4219888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45446" y="386238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56685" y="350557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58334" y="309578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62704" y="273359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2174" y="237803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dirty="0"/>
          </a:p>
        </p:txBody>
      </p:sp>
      <p:grpSp>
        <p:nvGrpSpPr>
          <p:cNvPr id="41" name="组 40"/>
          <p:cNvGrpSpPr/>
          <p:nvPr/>
        </p:nvGrpSpPr>
        <p:grpSpPr>
          <a:xfrm>
            <a:off x="4977301" y="1643573"/>
            <a:ext cx="2249114" cy="1672455"/>
            <a:chOff x="4589993" y="1584086"/>
            <a:chExt cx="2146574" cy="951208"/>
          </a:xfrm>
        </p:grpSpPr>
        <p:sp>
          <p:nvSpPr>
            <p:cNvPr id="42" name="矩形 4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345011" y="1593005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238414" y="2846217"/>
            <a:ext cx="72951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8" name="矩形 47"/>
          <p:cNvSpPr/>
          <p:nvPr/>
        </p:nvSpPr>
        <p:spPr>
          <a:xfrm>
            <a:off x="5074046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algn="ctr"/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407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8080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2249114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45011" y="1593005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77154" y="2894532"/>
            <a:ext cx="797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38414" y="2846217"/>
            <a:ext cx="72951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74046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algn="ctr"/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756685" y="162007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45446" y="198637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745446" y="4971206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45446" y="459601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45446" y="4219888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45446" y="386238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56685" y="350557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58334" y="309578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62704" y="273359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2174" y="237803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4853462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8 bits machine </a:t>
            </a:r>
            <a:r>
              <a:rPr lang="mr-IN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 8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Instruction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386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2406454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2894532"/>
            <a:ext cx="15108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061707" cy="2649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algn="ctr"/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23173" y="1617039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-24822" y="1986371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-24822" y="4971206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-24822" y="4596012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-24822" y="4219888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-24822" y="3862381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-13583" y="3505573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-11934" y="3095782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7564" y="2733593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-18094" y="2378035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5198859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32 bits machine </a:t>
            </a:r>
            <a:r>
              <a:rPr lang="mr-IN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 32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Instruction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Opteron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en-US" altLang="zh-CN" dirty="0" smtClean="0"/>
              <a:t>i7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409720" y="3316028"/>
            <a:ext cx="1465870" cy="1069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3563666"/>
            <a:ext cx="2637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92124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5198859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64 bits machine </a:t>
            </a:r>
            <a:r>
              <a:rPr lang="mr-IN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 64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Instruction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Opteron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en-US" altLang="zh-CN" dirty="0" smtClean="0"/>
              <a:t>i7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409720" y="3316028"/>
            <a:ext cx="1465870" cy="1069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3563666"/>
            <a:ext cx="2637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92124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3890809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Word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Instruction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0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Definition</a:t>
            </a:r>
          </a:p>
          <a:p>
            <a:pPr lvl="1"/>
            <a:r>
              <a:rPr kumimoji="1" lang="en-US" altLang="zh-CN" dirty="0" smtClean="0"/>
              <a:t>Fixed size of data handled as a unit by the instruction set or processor</a:t>
            </a:r>
          </a:p>
          <a:p>
            <a:pPr lvl="1"/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Length</a:t>
            </a:r>
          </a:p>
          <a:p>
            <a:pPr lvl="1"/>
            <a:r>
              <a:rPr kumimoji="1" lang="en-US" altLang="zh-CN" dirty="0" smtClean="0"/>
              <a:t>8 for 8 bits machine</a:t>
            </a:r>
          </a:p>
          <a:p>
            <a:pPr lvl="1"/>
            <a:r>
              <a:rPr kumimoji="1" lang="en-US" altLang="zh-CN" dirty="0" smtClean="0"/>
              <a:t>32 for 32 bits machine</a:t>
            </a:r>
          </a:p>
          <a:p>
            <a:pPr lvl="1"/>
            <a:r>
              <a:rPr kumimoji="1" lang="en-US" altLang="zh-CN" dirty="0" smtClean="0"/>
              <a:t>64 for 64 bits machine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09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Most significant bit (MSB)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The bit position has the greatest value</a:t>
            </a:r>
            <a:endParaRPr kumimoji="1" lang="en-US" altLang="zh-CN" sz="3200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 smtClean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	   01010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?</a:t>
            </a:r>
          </a:p>
          <a:p>
            <a:pPr marL="0" indent="0">
              <a:buNone/>
            </a:pPr>
            <a:endParaRPr kumimoji="1" lang="en-US" altLang="zh-CN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</a:t>
            </a:r>
            <a:r>
              <a:rPr lang="en-US" altLang="zh-CN" dirty="0">
                <a:latin typeface="Consolas"/>
                <a:cs typeface="Consolas"/>
              </a:rPr>
              <a:t>	   </a:t>
            </a:r>
            <a:r>
              <a:rPr lang="en-US" altLang="zh-CN" dirty="0" smtClean="0">
                <a:latin typeface="Consolas"/>
                <a:cs typeface="Consolas"/>
              </a:rPr>
              <a:t>11011010</a:t>
            </a:r>
            <a:endParaRPr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?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5785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last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have learnt:</a:t>
            </a:r>
          </a:p>
          <a:p>
            <a:pPr lvl="1"/>
            <a:r>
              <a:rPr lang="en-US" dirty="0" smtClean="0"/>
              <a:t>information as bits</a:t>
            </a:r>
          </a:p>
          <a:p>
            <a:pPr lvl="1"/>
            <a:r>
              <a:rPr lang="en-US" dirty="0" smtClean="0"/>
              <a:t>byte: 8-bit</a:t>
            </a:r>
          </a:p>
          <a:p>
            <a:pPr lvl="1"/>
            <a:r>
              <a:rPr lang="en-US" dirty="0" smtClean="0"/>
              <a:t>how to represent unsigned/signed integer</a:t>
            </a:r>
          </a:p>
          <a:p>
            <a:pPr lvl="2"/>
            <a:r>
              <a:rPr lang="en-US" dirty="0" smtClean="0"/>
              <a:t>Computers use fixed-width representation (1, 2, 4, 8 bytes)</a:t>
            </a:r>
          </a:p>
          <a:p>
            <a:pPr lvl="2"/>
            <a:r>
              <a:rPr lang="en-US" dirty="0" smtClean="0"/>
              <a:t>overflow</a:t>
            </a:r>
          </a:p>
          <a:p>
            <a:pPr lvl="1"/>
            <a:r>
              <a:rPr lang="en-US" dirty="0" smtClean="0"/>
              <a:t>32-bit vs. 64-bit computer architecture</a:t>
            </a:r>
          </a:p>
          <a:p>
            <a:r>
              <a:rPr lang="en-US" dirty="0" smtClean="0"/>
              <a:t>Wrapping up:</a:t>
            </a:r>
          </a:p>
          <a:p>
            <a:pPr lvl="1"/>
            <a:r>
              <a:rPr lang="en-US" dirty="0" smtClean="0"/>
              <a:t>C’s integer data types</a:t>
            </a:r>
          </a:p>
          <a:p>
            <a:pPr lvl="1"/>
            <a:r>
              <a:rPr lang="en-US" dirty="0" smtClean="0"/>
              <a:t>How multi-byte integers are stored in memory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8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C’s 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61984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936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227340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4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61696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47964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C program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020615" cy="31700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#include &lt;</a:t>
            </a:r>
            <a:r>
              <a:rPr lang="en-US" sz="2000" dirty="0" err="1" smtClean="0">
                <a:latin typeface="Courier"/>
                <a:cs typeface="Courier"/>
              </a:rPr>
              <a:t>stdio.h</a:t>
            </a:r>
            <a:r>
              <a:rPr lang="en-US" sz="2000" dirty="0" smtClean="0">
                <a:latin typeface="Courier"/>
                <a:cs typeface="Courier"/>
              </a:rPr>
              <a:t>&gt;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err="1" smtClean="0">
                <a:latin typeface="Courier"/>
                <a:cs typeface="Courier"/>
              </a:rPr>
              <a:t>int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main()</a:t>
            </a:r>
          </a:p>
          <a:p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char x = -127;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char y = 0x81;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char z = x + y;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dirty="0" err="1" smtClean="0">
                <a:latin typeface="Courier"/>
                <a:cs typeface="Courier"/>
              </a:rPr>
              <a:t>printf</a:t>
            </a:r>
            <a:r>
              <a:rPr lang="en-US" sz="2000" dirty="0" smtClean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53943"/>
            <a:ext cx="4063282" cy="95410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8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8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800" dirty="0" err="1" smtClean="0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8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65238" y="4766553"/>
            <a:ext cx="4727013" cy="1529695"/>
            <a:chOff x="4365238" y="4766553"/>
            <a:chExt cx="4727013" cy="1529695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0098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latin typeface="Verdana"/>
                  <a:cs typeface="Verdana"/>
                </a:rPr>
                <a:t>1</a:t>
              </a:r>
              <a:r>
                <a:rPr lang="en-US" sz="2600" dirty="0" smtClean="0">
                  <a:latin typeface="Verdana"/>
                  <a:cs typeface="Verdana"/>
                </a:rPr>
                <a:t> 0 0 0 0 0 0 </a:t>
              </a:r>
              <a:r>
                <a:rPr lang="en-US" sz="260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7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 1 0 0 0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0 </a:t>
              </a:r>
              <a:r>
                <a:rPr lang="en-US" sz="2600" dirty="0">
                  <a:latin typeface="Verdana"/>
                  <a:cs typeface="Verdana"/>
                </a:rPr>
                <a:t>1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endParaRPr lang="en-US" sz="2600" dirty="0">
                <a:latin typeface="Verdana"/>
                <a:cs typeface="Verdana"/>
              </a:endParaRP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3"/>
              <a:ext cx="45752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+</a:t>
              </a:r>
              <a:endParaRPr lang="en-US" sz="2600" dirty="0">
                <a:latin typeface="Verdana"/>
                <a:cs typeface="Verdan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0 0 0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1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85086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3"/>
              <a:ext cx="85086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396638" cy="492443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1</a:t>
              </a:r>
              <a:endParaRPr lang="en-US" sz="2600" dirty="0">
                <a:latin typeface="Verdana"/>
                <a:cs typeface="Verdana"/>
              </a:endParaRP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36402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 smtClean="0">
                  <a:latin typeface="Verdana"/>
                  <a:cs typeface="Verdana"/>
                </a:rPr>
                <a:t>2</a:t>
              </a:r>
              <a:r>
                <a:rPr lang="zh-CN" altLang="en-US" sz="2200" dirty="0" smtClean="0">
                  <a:latin typeface="Verdana"/>
                  <a:cs typeface="Verdana"/>
                </a:rPr>
                <a:t> </a:t>
              </a:r>
              <a:endParaRPr lang="en-US" altLang="zh-CN" sz="22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Memory </a:t>
            </a:r>
            <a:r>
              <a:rPr kumimoji="1" lang="en-US" altLang="zh-CN" dirty="0" smtClean="0"/>
              <a:t>layout for multi-byte integers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integers: 2 ways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432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Memory layout </a:t>
            </a:r>
            <a:r>
              <a:rPr kumimoji="1" lang="en-US" altLang="zh-CN" dirty="0" smtClean="0"/>
              <a:t>for multi-byte integers: 2 ways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0165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Memory layout </a:t>
            </a:r>
            <a:r>
              <a:rPr kumimoji="1" lang="mr-IN" altLang="zh-CN" dirty="0" smtClean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375822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</a:t>
            </a:r>
            <a:r>
              <a:rPr lang="en-US" altLang="zh-CN" sz="2400" i="1" dirty="0" smtClean="0">
                <a:solidFill>
                  <a:srgbClr val="FF0000"/>
                </a:solidFill>
                <a:latin typeface="Arial"/>
                <a:cs typeface="Arial"/>
              </a:rPr>
              <a:t>78</a:t>
            </a:r>
            <a:endParaRPr lang="zh-CN" altLang="en-US" sz="2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294694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4552043" y="4902274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buNone/>
            </a:pPr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Least significant byte in smallest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address, </a:t>
            </a:r>
          </a:p>
          <a:p>
            <a:pPr marL="0" lvl="1" indent="0">
              <a:buNone/>
            </a:pPr>
            <a:r>
              <a:rPr kumimoji="1" lang="en-US" altLang="zh-CN" sz="2000" dirty="0" err="1" smtClean="0">
                <a:solidFill>
                  <a:srgbClr val="FF0000"/>
                </a:solidFill>
                <a:latin typeface="Verdana"/>
                <a:cs typeface="Verdana"/>
              </a:rPr>
              <a:t>e.g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Verdana"/>
                <a:cs typeface="Verdana"/>
              </a:rPr>
              <a:t>, laptops, and server machines</a:t>
            </a:r>
            <a:endParaRPr kumimoji="1" lang="en-US" altLang="zh-CN" sz="20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Most significant bit (MSB)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The bit position has the greatest value</a:t>
            </a:r>
            <a:endParaRPr kumimoji="1" lang="en-US" altLang="zh-CN" sz="3200" dirty="0">
              <a:latin typeface="Verdana"/>
              <a:cs typeface="Verdana"/>
            </a:endParaRPr>
          </a:p>
          <a:p>
            <a:pPr lvl="1"/>
            <a:r>
              <a:rPr kumimoji="1" lang="en-US" altLang="zh-CN" sz="2800" dirty="0" smtClean="0">
                <a:solidFill>
                  <a:prstClr val="black"/>
                </a:solidFill>
                <a:latin typeface="Verdana"/>
                <a:cs typeface="Verdana"/>
              </a:rPr>
              <a:t>The leftmost bit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solidFill>
                  <a:srgbClr val="FF0000"/>
                </a:solidFill>
                <a:latin typeface="Consolas"/>
                <a:cs typeface="Consolas"/>
              </a:rPr>
              <a:t>0</a:t>
            </a:r>
            <a:r>
              <a:rPr lang="en-US" altLang="zh-CN" dirty="0" smtClean="0">
                <a:latin typeface="Consolas"/>
                <a:cs typeface="Consolas"/>
              </a:rPr>
              <a:t>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solidFill>
                  <a:srgbClr val="FF0000"/>
                </a:solidFill>
                <a:latin typeface="Consolas"/>
                <a:cs typeface="Consolas"/>
              </a:rPr>
              <a:t>1</a:t>
            </a:r>
            <a:r>
              <a:rPr lang="en-US" altLang="zh-CN" dirty="0" smtClean="0">
                <a:latin typeface="Consolas"/>
                <a:cs typeface="Consolas"/>
              </a:rPr>
              <a:t>1011010</a:t>
            </a:r>
            <a:endParaRPr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1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3511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048647" y="1526367"/>
            <a:ext cx="2191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/>
                <a:cs typeface="Arial"/>
              </a:rPr>
              <a:t>0x12345678</a:t>
            </a:r>
            <a:endParaRPr lang="zh-CN" altLang="en-US" sz="2800" dirty="0"/>
          </a:p>
        </p:txBody>
      </p:sp>
      <p:sp>
        <p:nvSpPr>
          <p:cNvPr id="41" name="矩形 40"/>
          <p:cNvSpPr/>
          <p:nvPr/>
        </p:nvSpPr>
        <p:spPr>
          <a:xfrm>
            <a:off x="1037408" y="2103663"/>
            <a:ext cx="220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Arial"/>
                <a:cs typeface="Arial"/>
              </a:rPr>
              <a:t>0x12131415</a:t>
            </a:r>
            <a:endParaRPr lang="zh-CN" altLang="en-US" sz="2800" dirty="0"/>
          </a:p>
        </p:txBody>
      </p:sp>
      <p:sp>
        <p:nvSpPr>
          <p:cNvPr id="42" name="TextBox 6"/>
          <p:cNvSpPr txBox="1"/>
          <p:nvPr/>
        </p:nvSpPr>
        <p:spPr>
          <a:xfrm>
            <a:off x="457200" y="2080830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06920" y="1634088"/>
            <a:ext cx="5528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rgbClr val="3366FF"/>
                </a:solidFill>
                <a:latin typeface="Verdana"/>
                <a:cs typeface="Verdana"/>
              </a:rPr>
              <a:t>Processor performs the calculation </a:t>
            </a:r>
          </a:p>
          <a:p>
            <a:r>
              <a:rPr kumimoji="1" lang="en-US" altLang="zh-CN" sz="2400" dirty="0" smtClean="0">
                <a:solidFill>
                  <a:srgbClr val="3366FF"/>
                </a:solidFill>
                <a:latin typeface="Verdana"/>
                <a:cs typeface="Verdana"/>
              </a:rPr>
              <a:t>from the least significant bit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8" name="燕尾形箭头 47"/>
          <p:cNvSpPr/>
          <p:nvPr/>
        </p:nvSpPr>
        <p:spPr>
          <a:xfrm rot="10800000">
            <a:off x="1172271" y="2626883"/>
            <a:ext cx="1923289" cy="484632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439479" y="2801064"/>
            <a:ext cx="865372" cy="620904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615173" y="3651999"/>
            <a:ext cx="4805222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Processor can simultaneously 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erform memory transfer and </a:t>
            </a:r>
          </a:p>
          <a:p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calculation.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</a:t>
            </a:r>
            <a:r>
              <a:rPr lang="en-US" altLang="zh-CN" sz="2400" i="1" dirty="0" smtClean="0">
                <a:latin typeface="Arial"/>
                <a:cs typeface="Arial"/>
              </a:rPr>
              <a:t>= </a:t>
            </a:r>
            <a:r>
              <a:rPr lang="en-US" altLang="zh-CN" sz="2400" i="1" dirty="0" smtClean="0">
                <a:latin typeface="Arial"/>
                <a:cs typeface="Arial"/>
              </a:rPr>
              <a:t>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4943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 of variable a: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4237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</a:t>
            </a:r>
            <a:r>
              <a:rPr lang="en-US" altLang="zh-CN" sz="2400" i="1" dirty="0" smtClean="0">
                <a:latin typeface="Arial"/>
                <a:cs typeface="Arial"/>
              </a:rPr>
              <a:t>= </a:t>
            </a:r>
            <a:r>
              <a:rPr lang="en-US" altLang="zh-CN" sz="2400" i="1" dirty="0" smtClean="0">
                <a:latin typeface="Arial"/>
                <a:cs typeface="Arial"/>
              </a:rPr>
              <a:t>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6272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221" y="4231713"/>
            <a:ext cx="1935179" cy="7336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solidFill>
                  <a:srgbClr val="000000"/>
                </a:solidFill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en-US" altLang="zh-CN" sz="2400" i="1" dirty="0" smtClean="0">
                <a:solidFill>
                  <a:srgbClr val="000000"/>
                </a:solidFill>
                <a:latin typeface="Arial"/>
                <a:cs typeface="Arial"/>
              </a:rPr>
              <a:t>= </a:t>
            </a:r>
            <a:r>
              <a:rPr lang="en-US" altLang="zh-CN" sz="2400" i="1" dirty="0" smtClean="0">
                <a:solidFill>
                  <a:srgbClr val="000000"/>
                </a:solidFill>
                <a:latin typeface="Arial"/>
                <a:cs typeface="Arial"/>
              </a:rPr>
              <a:t>0x</a:t>
            </a:r>
            <a:r>
              <a:rPr lang="en-US" altLang="zh-CN" sz="2400" i="1" dirty="0" smtClean="0">
                <a:solidFill>
                  <a:srgbClr val="000000"/>
                </a:solidFill>
                <a:latin typeface="Arial"/>
                <a:cs typeface="Arial"/>
              </a:rPr>
              <a:t>12345678</a:t>
            </a:r>
            <a:endParaRPr lang="zh-CN" altLang="en-US" sz="2400" i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776520" y="4537505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4414055" y="5080314"/>
            <a:ext cx="272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Arial"/>
                <a:cs typeface="Arial"/>
              </a:rPr>
              <a:t>short b </a:t>
            </a:r>
            <a:r>
              <a:rPr lang="en-US" altLang="zh-CN" sz="2400" b="1" dirty="0" smtClean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Arial"/>
                <a:cs typeface="Arial"/>
              </a:rPr>
              <a:t>(short)</a:t>
            </a:r>
            <a:r>
              <a:rPr lang="en-US" altLang="zh-CN" sz="2400" b="1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35385" y="5573444"/>
            <a:ext cx="4206199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Directly get the data from </a:t>
            </a:r>
          </a:p>
          <a:p>
            <a:r>
              <a:rPr lang="mr-IN" altLang="zh-CN" sz="2400" dirty="0">
                <a:solidFill>
                  <a:srgbClr val="FF0000"/>
                </a:solidFill>
              </a:rPr>
              <a:t>0x00…</a:t>
            </a:r>
            <a:r>
              <a:rPr lang="mr-IN" altLang="zh-CN" sz="2400" dirty="0" smtClean="0">
                <a:solidFill>
                  <a:srgbClr val="FF0000"/>
                </a:solidFill>
              </a:rPr>
              <a:t>00a2</a:t>
            </a:r>
            <a:endParaRPr lang="mr-IN" altLang="zh-CN" sz="2400" dirty="0">
              <a:solidFill>
                <a:srgbClr val="FF0000"/>
              </a:solidFill>
            </a:endParaRPr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04991" y="4722892"/>
            <a:ext cx="1287986" cy="369332"/>
            <a:chOff x="3404991" y="4722892"/>
            <a:chExt cx="1287986" cy="369332"/>
          </a:xfrm>
        </p:grpSpPr>
        <p:cxnSp>
          <p:nvCxnSpPr>
            <p:cNvPr id="43" name="直线箭头连接符 84"/>
            <p:cNvCxnSpPr/>
            <p:nvPr/>
          </p:nvCxnSpPr>
          <p:spPr>
            <a:xfrm flipH="1">
              <a:off x="3404991" y="4907558"/>
              <a:ext cx="371529" cy="0"/>
            </a:xfrm>
            <a:prstGeom prst="straightConnector1">
              <a:avLst/>
            </a:prstGeom>
            <a:ln w="19050" cmpd="sng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矩形 85"/>
            <p:cNvSpPr/>
            <p:nvPr/>
          </p:nvSpPr>
          <p:spPr>
            <a:xfrm>
              <a:off x="3715165" y="4722892"/>
              <a:ext cx="977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smtClean="0">
                  <a:latin typeface="Arial"/>
                  <a:cs typeface="Arial"/>
                </a:rPr>
                <a:t>short b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Memory layout </a:t>
            </a:r>
            <a:r>
              <a:rPr kumimoji="1" lang="mr-IN" altLang="zh-CN" dirty="0" smtClean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3669999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995300" y="4154968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58" name="矩形 57"/>
          <p:cNvSpPr/>
          <p:nvPr/>
        </p:nvSpPr>
        <p:spPr>
          <a:xfrm>
            <a:off x="3848263" y="4965344"/>
            <a:ext cx="5295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Most significant </a:t>
            </a:r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byte in smallest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address, </a:t>
            </a:r>
          </a:p>
          <a:p>
            <a:pPr marL="0" lvl="1" indent="0">
              <a:buNone/>
            </a:pPr>
            <a:r>
              <a:rPr kumimoji="1" lang="en-US" altLang="zh-CN" dirty="0" err="1" smtClean="0">
                <a:solidFill>
                  <a:srgbClr val="FF0000"/>
                </a:solidFill>
                <a:latin typeface="Verdana"/>
                <a:cs typeface="Verdana"/>
              </a:rPr>
              <a:t>e.g</a:t>
            </a:r>
            <a:r>
              <a:rPr kumimoji="1" lang="en-US" altLang="zh-CN" dirty="0">
                <a:solidFill>
                  <a:srgbClr val="FF0000"/>
                </a:solidFill>
                <a:latin typeface="Verdana"/>
                <a:cs typeface="Verdana"/>
              </a:rPr>
              <a:t>, ARM architecture &gt;v3 (cellphones, ipads)	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0000"/>
                </a:solidFill>
              </a:rPr>
              <a:t>Test </a:t>
            </a:r>
            <a:r>
              <a:rPr kumimoji="1" lang="en-US" altLang="zh-CN" dirty="0" smtClean="0">
                <a:solidFill>
                  <a:srgbClr val="000000"/>
                </a:solidFill>
              </a:rPr>
              <a:t>whether the number is positive or negative by looking at the byte at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52915</TotalTime>
  <Words>3881</Words>
  <Application>Microsoft Macintosh PowerPoint</Application>
  <PresentationFormat>On-screen Show (4:3)</PresentationFormat>
  <Paragraphs>1352</Paragraphs>
  <Slides>95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CloudVisor-Austin</vt:lpstr>
      <vt:lpstr>Equation</vt:lpstr>
      <vt:lpstr>公式</vt:lpstr>
      <vt:lpstr>Bits, Bytes, Ints</vt:lpstr>
      <vt:lpstr>The world has moved away from analog signal to …</vt:lpstr>
      <vt:lpstr>… to digital</vt:lpstr>
      <vt:lpstr>Using bits to represent everything</vt:lpstr>
      <vt:lpstr>Question</vt:lpstr>
      <vt:lpstr>A digression: you must memorize common powers of 2</vt:lpstr>
      <vt:lpstr>Represent non-negative integer</vt:lpstr>
      <vt:lpstr>Most significant bit (MSB)</vt:lpstr>
      <vt:lpstr>Most significant bit (MSB)</vt:lpstr>
      <vt:lpstr>Least significant bit (LSB)</vt:lpstr>
      <vt:lpstr>Examples</vt:lpstr>
      <vt:lpstr>Byte</vt:lpstr>
      <vt:lpstr>Byte</vt:lpstr>
      <vt:lpstr>Byte – 8 bits chunk</vt:lpstr>
      <vt:lpstr>Your mental model </vt:lpstr>
      <vt:lpstr>Range of Single Byte</vt:lpstr>
      <vt:lpstr>Range of Single Byte</vt:lpstr>
      <vt:lpstr>Range of Single Byte</vt:lpstr>
      <vt:lpstr>Describing a bit pattern – intuitive way</vt:lpstr>
      <vt:lpstr>Describing a bit pattern – strawman</vt:lpstr>
      <vt:lpstr>Describing a bit pattern- Hex Notation</vt:lpstr>
      <vt:lpstr>Hexadecimal “digit”</vt:lpstr>
      <vt:lpstr>Hex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Exercises Time</vt:lpstr>
      <vt:lpstr>Answers</vt:lpstr>
      <vt:lpstr>Unsigned addition</vt:lpstr>
      <vt:lpstr>Unsigned addition</vt:lpstr>
      <vt:lpstr>Unsigned addition</vt:lpstr>
      <vt:lpstr>Unsigned addition</vt:lpstr>
      <vt:lpstr>Unsigned addition</vt:lpstr>
      <vt:lpstr>Unsigned addition</vt:lpstr>
      <vt:lpstr>Unsigned addition</vt:lpstr>
      <vt:lpstr>Unsigned subtraction</vt:lpstr>
      <vt:lpstr>Unsigned subtraction</vt:lpstr>
      <vt:lpstr>Unsigned subtraction</vt:lpstr>
      <vt:lpstr>PowerPoint Presentation</vt:lpstr>
      <vt:lpstr>Strawman </vt:lpstr>
      <vt:lpstr>Strawman </vt:lpstr>
      <vt:lpstr>Strawman 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Find 2’s complement quickly</vt:lpstr>
      <vt:lpstr>Find 2’s complement quickly</vt:lpstr>
      <vt:lpstr>Find 2’s complement quickly</vt:lpstr>
      <vt:lpstr>Find 2’s complement quickly</vt:lpstr>
      <vt:lpstr>Find 2’s complement quickly</vt:lpstr>
      <vt:lpstr>Find 2’s complement quickly</vt:lpstr>
      <vt:lpstr>Why does this trick work</vt:lpstr>
      <vt:lpstr>Exercise Time II</vt:lpstr>
      <vt:lpstr>Answers</vt:lpstr>
      <vt:lpstr>Ranges</vt:lpstr>
      <vt:lpstr>Ranges</vt:lpstr>
      <vt:lpstr>Overflow</vt:lpstr>
      <vt:lpstr>Overflow</vt:lpstr>
      <vt:lpstr>Intel 8080</vt:lpstr>
      <vt:lpstr>Intel 8080</vt:lpstr>
      <vt:lpstr>Intel 386</vt:lpstr>
      <vt:lpstr>Intel Opteron  i7</vt:lpstr>
      <vt:lpstr>Intel Opteron  i7</vt:lpstr>
      <vt:lpstr>Word</vt:lpstr>
      <vt:lpstr>Wrapping up last lecture</vt:lpstr>
      <vt:lpstr>C’s integral data types on  64 bits machine</vt:lpstr>
      <vt:lpstr>Integral data types on 64 bits machine</vt:lpstr>
      <vt:lpstr>Integral data types on 64 bits machine</vt:lpstr>
      <vt:lpstr>Integral data types on 64 bits machine</vt:lpstr>
      <vt:lpstr>Your first C program</vt:lpstr>
      <vt:lpstr>Memory layout for multi-byte integers</vt:lpstr>
      <vt:lpstr>Memory layout for multi-byte integers: 2 ways</vt:lpstr>
      <vt:lpstr>Memory layout for multi-byte integers: 2 ways</vt:lpstr>
      <vt:lpstr>Memory layout – Little Endian</vt:lpstr>
      <vt:lpstr>Advantages of Little Endian</vt:lpstr>
      <vt:lpstr>Advantages of Little Endian</vt:lpstr>
      <vt:lpstr>Advantages of Little Endian</vt:lpstr>
      <vt:lpstr>Advantages of Little Endian</vt:lpstr>
      <vt:lpstr>Memory layout – Big Endian</vt:lpstr>
      <vt:lpstr>Advantages of Big Endian</vt:lpstr>
    </vt:vector>
  </TitlesOfParts>
  <Company>fudan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5757</cp:revision>
  <cp:lastPrinted>2018-09-12T19:13:27Z</cp:lastPrinted>
  <dcterms:created xsi:type="dcterms:W3CDTF">2012-08-17T04:52:30Z</dcterms:created>
  <dcterms:modified xsi:type="dcterms:W3CDTF">2018-09-12T20:05:17Z</dcterms:modified>
</cp:coreProperties>
</file>